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56" d="100"/>
          <a:sy n="56" d="100"/>
        </p:scale>
        <p:origin x="610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4952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svg"/><Relationship Id="rId13" Type="http://schemas.openxmlformats.org/officeDocument/2006/relationships/image" Target="../media/image120.png"/><Relationship Id="rId18" Type="http://schemas.openxmlformats.org/officeDocument/2006/relationships/image" Target="../media/image125.svg"/><Relationship Id="rId3" Type="http://schemas.openxmlformats.org/officeDocument/2006/relationships/image" Target="../media/image7.jpeg"/><Relationship Id="rId7" Type="http://schemas.openxmlformats.org/officeDocument/2006/relationships/image" Target="../media/image114.png"/><Relationship Id="rId12" Type="http://schemas.openxmlformats.org/officeDocument/2006/relationships/image" Target="../media/image119.svg"/><Relationship Id="rId17" Type="http://schemas.openxmlformats.org/officeDocument/2006/relationships/image" Target="../media/image124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123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1.png"/><Relationship Id="rId11" Type="http://schemas.openxmlformats.org/officeDocument/2006/relationships/image" Target="../media/image118.svg"/><Relationship Id="rId5" Type="http://schemas.openxmlformats.org/officeDocument/2006/relationships/image" Target="../media/image113.svg"/><Relationship Id="rId15" Type="http://schemas.openxmlformats.org/officeDocument/2006/relationships/image" Target="../media/image122.png"/><Relationship Id="rId10" Type="http://schemas.openxmlformats.org/officeDocument/2006/relationships/image" Target="../media/image117.svg"/><Relationship Id="rId19" Type="http://schemas.openxmlformats.org/officeDocument/2006/relationships/hyperlink" Target="https://letian-wang.medium.com/from-reinforcement-gamer-to-reinforcement-trader-8b0a7ef8b53f" TargetMode="External"/><Relationship Id="rId4" Type="http://schemas.openxmlformats.org/officeDocument/2006/relationships/image" Target="../media/image112.png"/><Relationship Id="rId9" Type="http://schemas.openxmlformats.org/officeDocument/2006/relationships/image" Target="../media/image116.png"/><Relationship Id="rId14" Type="http://schemas.openxmlformats.org/officeDocument/2006/relationships/image" Target="../media/image121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17.png"/><Relationship Id="rId18" Type="http://schemas.openxmlformats.org/officeDocument/2006/relationships/image" Target="../media/image22.svg"/><Relationship Id="rId3" Type="http://schemas.openxmlformats.org/officeDocument/2006/relationships/image" Target="../media/image7.jpeg"/><Relationship Id="rId21" Type="http://schemas.openxmlformats.org/officeDocument/2006/relationships/image" Target="../media/image25.png"/><Relationship Id="rId7" Type="http://schemas.openxmlformats.org/officeDocument/2006/relationships/image" Target="../media/image11.png"/><Relationship Id="rId12" Type="http://schemas.openxmlformats.org/officeDocument/2006/relationships/image" Target="../media/image16.sv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20.svg"/><Relationship Id="rId20" Type="http://schemas.openxmlformats.org/officeDocument/2006/relationships/image" Target="../media/image24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sv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svg"/><Relationship Id="rId19" Type="http://schemas.openxmlformats.org/officeDocument/2006/relationships/image" Target="../media/image23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svg"/><Relationship Id="rId22" Type="http://schemas.openxmlformats.org/officeDocument/2006/relationships/image" Target="../media/image26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3" Type="http://schemas.openxmlformats.org/officeDocument/2006/relationships/image" Target="../media/image1.png"/><Relationship Id="rId7" Type="http://schemas.openxmlformats.org/officeDocument/2006/relationships/image" Target="../media/image129.sv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8.png"/><Relationship Id="rId5" Type="http://schemas.openxmlformats.org/officeDocument/2006/relationships/image" Target="../media/image127.png"/><Relationship Id="rId4" Type="http://schemas.openxmlformats.org/officeDocument/2006/relationships/image" Target="../media/image126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17.png"/><Relationship Id="rId18" Type="http://schemas.openxmlformats.org/officeDocument/2006/relationships/image" Target="../media/image22.svg"/><Relationship Id="rId3" Type="http://schemas.openxmlformats.org/officeDocument/2006/relationships/image" Target="../media/image7.jpeg"/><Relationship Id="rId21" Type="http://schemas.openxmlformats.org/officeDocument/2006/relationships/image" Target="../media/image25.png"/><Relationship Id="rId7" Type="http://schemas.openxmlformats.org/officeDocument/2006/relationships/image" Target="../media/image11.png"/><Relationship Id="rId12" Type="http://schemas.openxmlformats.org/officeDocument/2006/relationships/image" Target="../media/image16.sv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0.svg"/><Relationship Id="rId20" Type="http://schemas.openxmlformats.org/officeDocument/2006/relationships/image" Target="../media/image24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sv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svg"/><Relationship Id="rId19" Type="http://schemas.openxmlformats.org/officeDocument/2006/relationships/image" Target="../media/image23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svg"/><Relationship Id="rId22" Type="http://schemas.openxmlformats.org/officeDocument/2006/relationships/image" Target="../media/image26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13" Type="http://schemas.openxmlformats.org/officeDocument/2006/relationships/image" Target="../media/image36.png"/><Relationship Id="rId18" Type="http://schemas.openxmlformats.org/officeDocument/2006/relationships/hyperlink" Target="https://www.twosigma.com/articles/risk-analysis-of-crypto-assets/" TargetMode="External"/><Relationship Id="rId3" Type="http://schemas.openxmlformats.org/officeDocument/2006/relationships/image" Target="../media/image7.jpeg"/><Relationship Id="rId7" Type="http://schemas.openxmlformats.org/officeDocument/2006/relationships/image" Target="../media/image30.png"/><Relationship Id="rId12" Type="http://schemas.openxmlformats.org/officeDocument/2006/relationships/image" Target="../media/image35.svg"/><Relationship Id="rId17" Type="http://schemas.openxmlformats.org/officeDocument/2006/relationships/hyperlink" Target="https://www.lookintobitcoin.com/charts/" TargetMode="External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39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svg"/><Relationship Id="rId15" Type="http://schemas.openxmlformats.org/officeDocument/2006/relationships/image" Target="../media/image38.png"/><Relationship Id="rId10" Type="http://schemas.openxmlformats.org/officeDocument/2006/relationships/image" Target="../media/image33.svg"/><Relationship Id="rId4" Type="http://schemas.openxmlformats.org/officeDocument/2006/relationships/image" Target="../media/image27.png"/><Relationship Id="rId9" Type="http://schemas.openxmlformats.org/officeDocument/2006/relationships/image" Target="../media/image32.svg"/><Relationship Id="rId14" Type="http://schemas.openxmlformats.org/officeDocument/2006/relationships/image" Target="../media/image37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svg"/><Relationship Id="rId13" Type="http://schemas.openxmlformats.org/officeDocument/2006/relationships/image" Target="../media/image48.png"/><Relationship Id="rId18" Type="http://schemas.openxmlformats.org/officeDocument/2006/relationships/hyperlink" Target="https://www.lookintobitcoin.com/charts/" TargetMode="External"/><Relationship Id="rId3" Type="http://schemas.openxmlformats.org/officeDocument/2006/relationships/image" Target="../media/image7.jpeg"/><Relationship Id="rId7" Type="http://schemas.openxmlformats.org/officeDocument/2006/relationships/image" Target="../media/image42.png"/><Relationship Id="rId12" Type="http://schemas.openxmlformats.org/officeDocument/2006/relationships/image" Target="../media/image47.svg"/><Relationship Id="rId17" Type="http://schemas.openxmlformats.org/officeDocument/2006/relationships/hyperlink" Target="https://cryptoquant.com/" TargetMode="External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51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11" Type="http://schemas.openxmlformats.org/officeDocument/2006/relationships/image" Target="../media/image46.png"/><Relationship Id="rId5" Type="http://schemas.openxmlformats.org/officeDocument/2006/relationships/image" Target="../media/image41.svg"/><Relationship Id="rId15" Type="http://schemas.openxmlformats.org/officeDocument/2006/relationships/image" Target="../media/image50.png"/><Relationship Id="rId10" Type="http://schemas.openxmlformats.org/officeDocument/2006/relationships/image" Target="../media/image45.svg"/><Relationship Id="rId4" Type="http://schemas.openxmlformats.org/officeDocument/2006/relationships/image" Target="../media/image40.png"/><Relationship Id="rId9" Type="http://schemas.openxmlformats.org/officeDocument/2006/relationships/image" Target="../media/image44.svg"/><Relationship Id="rId14" Type="http://schemas.openxmlformats.org/officeDocument/2006/relationships/image" Target="../media/image49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svg"/><Relationship Id="rId13" Type="http://schemas.openxmlformats.org/officeDocument/2006/relationships/image" Target="../media/image61.png"/><Relationship Id="rId18" Type="http://schemas.openxmlformats.org/officeDocument/2006/relationships/hyperlink" Target="https://www.youtube.com/watch?v=s8uyLscRl-Q" TargetMode="External"/><Relationship Id="rId3" Type="http://schemas.openxmlformats.org/officeDocument/2006/relationships/image" Target="../media/image7.jpeg"/><Relationship Id="rId7" Type="http://schemas.openxmlformats.org/officeDocument/2006/relationships/image" Target="../media/image55.png"/><Relationship Id="rId12" Type="http://schemas.openxmlformats.org/officeDocument/2006/relationships/image" Target="../media/image60.svg"/><Relationship Id="rId17" Type="http://schemas.openxmlformats.org/officeDocument/2006/relationships/hyperlink" Target="https://www.youtube.com/watch?v=p5pDBGoJmR0" TargetMode="External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64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png"/><Relationship Id="rId11" Type="http://schemas.openxmlformats.org/officeDocument/2006/relationships/image" Target="../media/image59.png"/><Relationship Id="rId5" Type="http://schemas.openxmlformats.org/officeDocument/2006/relationships/image" Target="../media/image53.svg"/><Relationship Id="rId15" Type="http://schemas.openxmlformats.org/officeDocument/2006/relationships/image" Target="../media/image63.png"/><Relationship Id="rId10" Type="http://schemas.openxmlformats.org/officeDocument/2006/relationships/image" Target="../media/image58.svg"/><Relationship Id="rId19" Type="http://schemas.openxmlformats.org/officeDocument/2006/relationships/hyperlink" Target="https://www.youtube.com/watch?v=xfzGZB4HhEE" TargetMode="External"/><Relationship Id="rId4" Type="http://schemas.openxmlformats.org/officeDocument/2006/relationships/image" Target="../media/image52.png"/><Relationship Id="rId9" Type="http://schemas.openxmlformats.org/officeDocument/2006/relationships/image" Target="../media/image57.svg"/><Relationship Id="rId14" Type="http://schemas.openxmlformats.org/officeDocument/2006/relationships/image" Target="../media/image62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towardsdatascience.com/model-validation-techniques-for-time-series-3518269bd5b3" TargetMode="External"/><Relationship Id="rId3" Type="http://schemas.openxmlformats.org/officeDocument/2006/relationships/image" Target="../media/image7.jpeg"/><Relationship Id="rId7" Type="http://schemas.openxmlformats.org/officeDocument/2006/relationships/image" Target="../media/image6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7.png"/><Relationship Id="rId5" Type="http://schemas.openxmlformats.org/officeDocument/2006/relationships/image" Target="../media/image66.svg"/><Relationship Id="rId4" Type="http://schemas.openxmlformats.org/officeDocument/2006/relationships/image" Target="../media/image6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78.png"/><Relationship Id="rId18" Type="http://schemas.openxmlformats.org/officeDocument/2006/relationships/image" Target="../media/image83.svg"/><Relationship Id="rId3" Type="http://schemas.openxmlformats.org/officeDocument/2006/relationships/image" Target="../media/image7.jpeg"/><Relationship Id="rId21" Type="http://schemas.openxmlformats.org/officeDocument/2006/relationships/hyperlink" Target="https://wallethacks.com/best-portfolio-analyzers/" TargetMode="External"/><Relationship Id="rId7" Type="http://schemas.openxmlformats.org/officeDocument/2006/relationships/image" Target="../media/image72.png"/><Relationship Id="rId12" Type="http://schemas.openxmlformats.org/officeDocument/2006/relationships/image" Target="../media/image77.svg"/><Relationship Id="rId17" Type="http://schemas.openxmlformats.org/officeDocument/2006/relationships/image" Target="../media/image82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81.svg"/><Relationship Id="rId20" Type="http://schemas.openxmlformats.org/officeDocument/2006/relationships/image" Target="../media/image85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1.png"/><Relationship Id="rId11" Type="http://schemas.openxmlformats.org/officeDocument/2006/relationships/image" Target="../media/image76.svg"/><Relationship Id="rId5" Type="http://schemas.openxmlformats.org/officeDocument/2006/relationships/image" Target="../media/image70.svg"/><Relationship Id="rId15" Type="http://schemas.openxmlformats.org/officeDocument/2006/relationships/image" Target="../media/image80.png"/><Relationship Id="rId10" Type="http://schemas.openxmlformats.org/officeDocument/2006/relationships/image" Target="../media/image75.svg"/><Relationship Id="rId19" Type="http://schemas.openxmlformats.org/officeDocument/2006/relationships/image" Target="../media/image84.png"/><Relationship Id="rId4" Type="http://schemas.openxmlformats.org/officeDocument/2006/relationships/image" Target="../media/image69.png"/><Relationship Id="rId9" Type="http://schemas.openxmlformats.org/officeDocument/2006/relationships/image" Target="../media/image74.svg"/><Relationship Id="rId14" Type="http://schemas.openxmlformats.org/officeDocument/2006/relationships/image" Target="../media/image79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13" Type="http://schemas.openxmlformats.org/officeDocument/2006/relationships/image" Target="../media/image95.svg"/><Relationship Id="rId18" Type="http://schemas.openxmlformats.org/officeDocument/2006/relationships/hyperlink" Target="https://papers.ssrn.com/sol3/papers.cfm?abstract_id=4189239" TargetMode="External"/><Relationship Id="rId3" Type="http://schemas.openxmlformats.org/officeDocument/2006/relationships/image" Target="../media/image7.jpeg"/><Relationship Id="rId7" Type="http://schemas.openxmlformats.org/officeDocument/2006/relationships/image" Target="../media/image89.svg"/><Relationship Id="rId12" Type="http://schemas.openxmlformats.org/officeDocument/2006/relationships/image" Target="../media/image94.png"/><Relationship Id="rId17" Type="http://schemas.openxmlformats.org/officeDocument/2006/relationships/hyperlink" Target="https://www.tradestation.com/why-tradestation" TargetMode="External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9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8.png"/><Relationship Id="rId11" Type="http://schemas.openxmlformats.org/officeDocument/2006/relationships/image" Target="../media/image93.svg"/><Relationship Id="rId5" Type="http://schemas.openxmlformats.org/officeDocument/2006/relationships/image" Target="../media/image87.svg"/><Relationship Id="rId15" Type="http://schemas.openxmlformats.org/officeDocument/2006/relationships/image" Target="../media/image97.svg"/><Relationship Id="rId10" Type="http://schemas.openxmlformats.org/officeDocument/2006/relationships/image" Target="../media/image92.png"/><Relationship Id="rId19" Type="http://schemas.openxmlformats.org/officeDocument/2006/relationships/hyperlink" Target="https://dydx.exchange/" TargetMode="External"/><Relationship Id="rId4" Type="http://schemas.openxmlformats.org/officeDocument/2006/relationships/image" Target="../media/image86.png"/><Relationship Id="rId9" Type="http://schemas.openxmlformats.org/officeDocument/2006/relationships/image" Target="../media/image91.svg"/><Relationship Id="rId14" Type="http://schemas.openxmlformats.org/officeDocument/2006/relationships/image" Target="../media/image9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svg"/><Relationship Id="rId13" Type="http://schemas.openxmlformats.org/officeDocument/2006/relationships/image" Target="../media/image108.png"/><Relationship Id="rId3" Type="http://schemas.openxmlformats.org/officeDocument/2006/relationships/image" Target="../media/image7.jpeg"/><Relationship Id="rId7" Type="http://schemas.openxmlformats.org/officeDocument/2006/relationships/image" Target="../media/image102.png"/><Relationship Id="rId12" Type="http://schemas.openxmlformats.org/officeDocument/2006/relationships/image" Target="../media/image107.svg"/><Relationship Id="rId17" Type="http://schemas.openxmlformats.org/officeDocument/2006/relationships/hyperlink" Target="https://arxiv.org/abs/1806.05101" TargetMode="External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111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1.png"/><Relationship Id="rId11" Type="http://schemas.openxmlformats.org/officeDocument/2006/relationships/image" Target="../media/image106.png"/><Relationship Id="rId5" Type="http://schemas.openxmlformats.org/officeDocument/2006/relationships/image" Target="../media/image100.svg"/><Relationship Id="rId15" Type="http://schemas.openxmlformats.org/officeDocument/2006/relationships/image" Target="../media/image110.png"/><Relationship Id="rId10" Type="http://schemas.openxmlformats.org/officeDocument/2006/relationships/image" Target="../media/image105.svg"/><Relationship Id="rId4" Type="http://schemas.openxmlformats.org/officeDocument/2006/relationships/image" Target="../media/image99.png"/><Relationship Id="rId9" Type="http://schemas.openxmlformats.org/officeDocument/2006/relationships/image" Target="../media/image104.svg"/><Relationship Id="rId14" Type="http://schemas.openxmlformats.org/officeDocument/2006/relationships/image" Target="../media/image10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-49040" y="159657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3340554" y="7239000"/>
            <a:ext cx="12477750" cy="1685925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6381750" y="1466850"/>
            <a:ext cx="5529490" cy="1333500"/>
          </a:xfrm>
          <a:prstGeom prst="rect">
            <a:avLst/>
          </a:prstGeom>
        </p:spPr>
      </p:pic>
      <p:sp>
        <p:nvSpPr>
          <p:cNvPr id="6" name="Text 0"/>
          <p:cNvSpPr/>
          <p:nvPr/>
        </p:nvSpPr>
        <p:spPr>
          <a:xfrm>
            <a:off x="2977922" y="3857625"/>
            <a:ext cx="12696825" cy="133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0500"/>
              </a:lnSpc>
            </a:pPr>
            <a:r>
              <a:rPr lang="en-US" sz="8800" b="1" i="0" dirty="0">
                <a:solidFill>
                  <a:srgbClr val="F7F7F7"/>
                </a:solidFill>
                <a:latin typeface="Calibri Bold" pitchFamily="34" charset="0"/>
                <a:ea typeface="Calibri Bold" pitchFamily="34" charset="-122"/>
                <a:cs typeface="Calibri Bold" pitchFamily="34" charset="-120"/>
              </a:rPr>
              <a:t>AGI in Fintech Workshop</a:t>
            </a:r>
            <a:endParaRPr lang="en-US" sz="8800" dirty="0"/>
          </a:p>
        </p:txBody>
      </p:sp>
      <p:sp>
        <p:nvSpPr>
          <p:cNvPr id="7" name="Text 1"/>
          <p:cNvSpPr/>
          <p:nvPr/>
        </p:nvSpPr>
        <p:spPr>
          <a:xfrm>
            <a:off x="5676900" y="7410450"/>
            <a:ext cx="7298871" cy="4667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3525"/>
              </a:lnSpc>
            </a:pPr>
            <a:r>
              <a:rPr lang="en-US" sz="3000" b="0" i="0" dirty="0">
                <a:solidFill>
                  <a:srgbClr val="BAFFE6"/>
                </a:solidFill>
                <a:latin typeface="Calibri Regular" pitchFamily="34" charset="0"/>
                <a:ea typeface="Calibri Regular" pitchFamily="34" charset="-122"/>
                <a:cs typeface="Calibri Regular" pitchFamily="34" charset="-120"/>
              </a:rPr>
              <a:t>https://singularity-dao.github.io/agi-fintech/</a:t>
            </a:r>
            <a:endParaRPr lang="en-US" sz="3000" dirty="0"/>
          </a:p>
        </p:txBody>
      </p:sp>
      <p:sp>
        <p:nvSpPr>
          <p:cNvPr id="8" name="Text 2"/>
          <p:cNvSpPr/>
          <p:nvPr/>
        </p:nvSpPr>
        <p:spPr>
          <a:xfrm>
            <a:off x="8153400" y="8458200"/>
            <a:ext cx="1981200" cy="4667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3525"/>
              </a:lnSpc>
            </a:pPr>
            <a:r>
              <a:rPr lang="en-US" sz="3000" b="1" i="0" kern="0" spc="60" dirty="0">
                <a:solidFill>
                  <a:srgbClr val="F7F7F7"/>
                </a:solidFill>
                <a:latin typeface="Calibri Bold" pitchFamily="34" charset="0"/>
                <a:ea typeface="Calibri Bold" pitchFamily="34" charset="-122"/>
                <a:cs typeface="Calibri Bold" pitchFamily="34" charset="-120"/>
              </a:rPr>
              <a:t>Chris Poulin</a:t>
            </a:r>
            <a:endParaRPr lang="en-US" sz="3000" dirty="0"/>
          </a:p>
        </p:txBody>
      </p:sp>
      <p:sp>
        <p:nvSpPr>
          <p:cNvPr id="10" name="Rectangle 9"/>
          <p:cNvSpPr/>
          <p:nvPr/>
        </p:nvSpPr>
        <p:spPr>
          <a:xfrm>
            <a:off x="5807936" y="5694432"/>
            <a:ext cx="703679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i="1" dirty="0">
                <a:solidFill>
                  <a:schemeClr val="bg1"/>
                </a:solidFill>
              </a:rPr>
              <a:t>How to do Finance AI: end to end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0" y="952500"/>
            <a:ext cx="5324475" cy="752475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1428750" y="2171700"/>
            <a:ext cx="5143500" cy="55245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6572250" y="2171700"/>
            <a:ext cx="5143500" cy="552450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8401050" y="6410325"/>
            <a:ext cx="1476375" cy="409575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11715750" y="2171700"/>
            <a:ext cx="5143500" cy="5524500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3009900" y="3943350"/>
            <a:ext cx="1981200" cy="1981200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8153400" y="3943350"/>
            <a:ext cx="1981200" cy="1981200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13296900" y="3943350"/>
            <a:ext cx="1981200" cy="1981200"/>
          </a:xfrm>
          <a:prstGeom prst="rect">
            <a:avLst/>
          </a:prstGeom>
        </p:spPr>
      </p:pic>
      <p:pic>
        <p:nvPicPr>
          <p:cNvPr id="11" name="Image 9" descr="preencoded.png"/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/>
        </p:blipFill>
        <p:spPr>
          <a:xfrm>
            <a:off x="2619375" y="3705225"/>
            <a:ext cx="2752725" cy="2924175"/>
          </a:xfrm>
          <a:prstGeom prst="rect">
            <a:avLst/>
          </a:prstGeom>
        </p:spPr>
      </p:pic>
      <p:pic>
        <p:nvPicPr>
          <p:cNvPr id="12" name="Image 10" descr="preencoded.png"/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/>
        </p:blipFill>
        <p:spPr>
          <a:xfrm>
            <a:off x="7724775" y="3705225"/>
            <a:ext cx="2838450" cy="2552700"/>
          </a:xfrm>
          <a:prstGeom prst="rect">
            <a:avLst/>
          </a:prstGeom>
        </p:spPr>
      </p:pic>
      <p:pic>
        <p:nvPicPr>
          <p:cNvPr id="13" name="Image 11" descr="preencoded.png"/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/>
        </p:blipFill>
        <p:spPr>
          <a:xfrm>
            <a:off x="12525375" y="3705225"/>
            <a:ext cx="3524250" cy="2181225"/>
          </a:xfrm>
          <a:prstGeom prst="rect">
            <a:avLst/>
          </a:prstGeom>
        </p:spPr>
      </p:pic>
      <p:sp>
        <p:nvSpPr>
          <p:cNvPr id="14" name="Text 0"/>
          <p:cNvSpPr/>
          <p:nvPr/>
        </p:nvSpPr>
        <p:spPr>
          <a:xfrm>
            <a:off x="1028700" y="952500"/>
            <a:ext cx="4295775" cy="7524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5700"/>
              </a:lnSpc>
            </a:pPr>
            <a:r>
              <a:rPr lang="en-US" sz="4875" b="1" i="0" dirty="0">
                <a:solidFill>
                  <a:srgbClr val="D65908"/>
                </a:solidFill>
                <a:latin typeface="Calibri Bold" pitchFamily="34" charset="0"/>
                <a:ea typeface="Calibri Bold" pitchFamily="34" charset="-122"/>
                <a:cs typeface="Calibri Bold" pitchFamily="34" charset="-120"/>
              </a:rPr>
              <a:t>08:</a:t>
            </a:r>
            <a:r>
              <a:rPr lang="en-US" sz="4875" b="1" i="0" dirty="0">
                <a:solidFill>
                  <a:srgbClr val="000000"/>
                </a:solidFill>
                <a:latin typeface="Calibri Bold" pitchFamily="34" charset="0"/>
                <a:ea typeface="Calibri Bold" pitchFamily="34" charset="-122"/>
                <a:cs typeface="Calibri Bold" pitchFamily="34" charset="-120"/>
              </a:rPr>
              <a:t> Optimization</a:t>
            </a:r>
            <a:endParaRPr lang="en-US" sz="4875" dirty="0"/>
          </a:p>
        </p:txBody>
      </p:sp>
      <p:sp>
        <p:nvSpPr>
          <p:cNvPr id="15" name="Text 1"/>
          <p:cNvSpPr/>
          <p:nvPr/>
        </p:nvSpPr>
        <p:spPr>
          <a:xfrm>
            <a:off x="8582025" y="6410325"/>
            <a:ext cx="1415415" cy="4095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3225"/>
              </a:lnSpc>
            </a:pPr>
            <a:r>
              <a:rPr lang="en-US" sz="2100" b="0" i="0" dirty="0">
                <a:solidFill>
                  <a:schemeClr val="accent1"/>
                </a:solidFill>
                <a:latin typeface="Calibri Regular" pitchFamily="34" charset="0"/>
                <a:ea typeface="Calibri Regular" pitchFamily="34" charset="-122"/>
                <a:cs typeface="Calibri Regular" pitchFamily="34" charset="-120"/>
              </a:rPr>
              <a:t>Blue moons</a:t>
            </a:r>
            <a:endParaRPr lang="en-US" sz="2100" dirty="0">
              <a:solidFill>
                <a:schemeClr val="accent1"/>
              </a:solidFill>
            </a:endParaRPr>
          </a:p>
        </p:txBody>
      </p:sp>
      <p:sp>
        <p:nvSpPr>
          <p:cNvPr id="16" name="Text 2"/>
          <p:cNvSpPr/>
          <p:nvPr/>
        </p:nvSpPr>
        <p:spPr>
          <a:xfrm>
            <a:off x="2609850" y="5514975"/>
            <a:ext cx="2771775" cy="11144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2775"/>
              </a:lnSpc>
            </a:pPr>
            <a:r>
              <a:rPr lang="en-US" sz="2400" b="1" i="0" dirty="0">
                <a:solidFill>
                  <a:srgbClr val="000000"/>
                </a:solidFill>
                <a:latin typeface="Calibri Bold" pitchFamily="34" charset="0"/>
                <a:ea typeface="Calibri Bold" pitchFamily="34" charset="-122"/>
                <a:cs typeface="Calibri Bold" pitchFamily="34" charset="-120"/>
              </a:rPr>
              <a:t>Virtuous cycle of development</a:t>
            </a:r>
            <a:endParaRPr lang="en-US" sz="2400" dirty="0"/>
          </a:p>
        </p:txBody>
      </p:sp>
      <p:sp>
        <p:nvSpPr>
          <p:cNvPr id="17" name="Text 3"/>
          <p:cNvSpPr/>
          <p:nvPr/>
        </p:nvSpPr>
        <p:spPr>
          <a:xfrm>
            <a:off x="7715250" y="5514975"/>
            <a:ext cx="2857500" cy="7429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2775"/>
              </a:lnSpc>
            </a:pPr>
            <a:r>
              <a:rPr lang="en-US" sz="2400" b="1" i="0" dirty="0">
                <a:solidFill>
                  <a:srgbClr val="000000"/>
                </a:solidFill>
                <a:latin typeface="Calibri Bold" pitchFamily="34" charset="0"/>
                <a:ea typeface="Calibri Bold" pitchFamily="34" charset="-122"/>
                <a:cs typeface="Calibri Bold" pitchFamily="34" charset="-120"/>
              </a:rPr>
              <a:t>You can make money, but how? (Not easy)</a:t>
            </a:r>
            <a:endParaRPr lang="en-US" sz="2400" dirty="0"/>
          </a:p>
        </p:txBody>
      </p:sp>
      <p:sp>
        <p:nvSpPr>
          <p:cNvPr id="18" name="Text 4"/>
          <p:cNvSpPr/>
          <p:nvPr/>
        </p:nvSpPr>
        <p:spPr>
          <a:xfrm>
            <a:off x="1832610" y="7905750"/>
            <a:ext cx="1337310" cy="295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2175"/>
              </a:lnSpc>
            </a:pPr>
            <a:r>
              <a:rPr lang="en-US" sz="1875" b="0" i="0" dirty="0">
                <a:solidFill>
                  <a:srgbClr val="000000"/>
                </a:solidFill>
                <a:latin typeface="Calibri Regular" pitchFamily="34" charset="0"/>
                <a:ea typeface="Calibri Regular" pitchFamily="34" charset="-122"/>
                <a:cs typeface="Calibri Regular" pitchFamily="34" charset="-120"/>
              </a:rPr>
              <a:t>Resources:</a:t>
            </a:r>
            <a:endParaRPr lang="en-US" sz="1875" dirty="0"/>
          </a:p>
        </p:txBody>
      </p:sp>
      <p:sp>
        <p:nvSpPr>
          <p:cNvPr id="19" name="Text 5"/>
          <p:cNvSpPr/>
          <p:nvPr/>
        </p:nvSpPr>
        <p:spPr>
          <a:xfrm>
            <a:off x="1832610" y="8301037"/>
            <a:ext cx="9749790" cy="6286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400"/>
              </a:lnSpc>
            </a:pPr>
            <a:r>
              <a:rPr lang="en-US" sz="2025" b="0" i="0" dirty="0">
                <a:solidFill>
                  <a:srgbClr val="000000"/>
                </a:solidFill>
                <a:latin typeface="Calibri Bold Italic" pitchFamily="34" charset="0"/>
                <a:ea typeface="Calibri Bold Italic" pitchFamily="34" charset="-122"/>
                <a:cs typeface="Calibri Bold Italic" pitchFamily="34" charset="-120"/>
                <a:hlinkClick r:id="rId19"/>
              </a:rPr>
              <a:t>https://letian-wang.medium.com/from-reinforcement-gamer-to-reinforcement-trader-8b0a7ef8b53f</a:t>
            </a:r>
            <a:endParaRPr lang="en-US" sz="2025" b="0" i="0" dirty="0">
              <a:solidFill>
                <a:srgbClr val="000000"/>
              </a:solidFill>
              <a:latin typeface="Calibri Bold Italic" pitchFamily="34" charset="0"/>
              <a:ea typeface="Calibri Bold Italic" pitchFamily="34" charset="-122"/>
              <a:cs typeface="Calibri Bold Italic" pitchFamily="34" charset="-120"/>
            </a:endParaRPr>
          </a:p>
          <a:p>
            <a:pPr>
              <a:lnSpc>
                <a:spcPts val="2400"/>
              </a:lnSpc>
            </a:pPr>
            <a:endParaRPr lang="en-US" sz="2025" dirty="0"/>
          </a:p>
        </p:txBody>
      </p:sp>
      <p:sp>
        <p:nvSpPr>
          <p:cNvPr id="20" name="Text 6"/>
          <p:cNvSpPr/>
          <p:nvPr/>
        </p:nvSpPr>
        <p:spPr>
          <a:xfrm>
            <a:off x="12515850" y="5514975"/>
            <a:ext cx="3543300" cy="3714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2775"/>
              </a:lnSpc>
            </a:pPr>
            <a:r>
              <a:rPr lang="en-US" sz="2400" b="1" i="0" dirty="0">
                <a:solidFill>
                  <a:srgbClr val="000000"/>
                </a:solidFill>
                <a:latin typeface="Calibri Bold" pitchFamily="34" charset="0"/>
                <a:ea typeface="Calibri Bold" pitchFamily="34" charset="-122"/>
                <a:cs typeface="Calibri Bold" pitchFamily="34" charset="-120"/>
              </a:rPr>
              <a:t>Hyper-organized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33425" y="2181225"/>
            <a:ext cx="4133850" cy="32385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33425" y="5867400"/>
            <a:ext cx="4133850" cy="32385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962525" y="2181225"/>
            <a:ext cx="4133850" cy="323850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962525" y="5867400"/>
            <a:ext cx="4133850" cy="323850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9191625" y="2181225"/>
            <a:ext cx="4133850" cy="3238500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9191625" y="5867400"/>
            <a:ext cx="4133850" cy="3238500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3420725" y="2181225"/>
            <a:ext cx="4133850" cy="3238500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3420725" y="5867400"/>
            <a:ext cx="4133850" cy="3238500"/>
          </a:xfrm>
          <a:prstGeom prst="rect">
            <a:avLst/>
          </a:prstGeom>
        </p:spPr>
      </p:pic>
      <p:pic>
        <p:nvPicPr>
          <p:cNvPr id="11" name="Image 9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2628900" y="3600450"/>
            <a:ext cx="13030200" cy="4019550"/>
          </a:xfrm>
          <a:prstGeom prst="rect">
            <a:avLst/>
          </a:prstGeom>
        </p:spPr>
      </p:pic>
      <p:pic>
        <p:nvPicPr>
          <p:cNvPr id="12" name="Image 10" descr="preencoded.png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1390650" y="2924175"/>
            <a:ext cx="2809875" cy="1628775"/>
          </a:xfrm>
          <a:prstGeom prst="rect">
            <a:avLst/>
          </a:prstGeom>
        </p:spPr>
      </p:pic>
      <p:pic>
        <p:nvPicPr>
          <p:cNvPr id="13" name="Image 11" descr="preencoded.png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6172200" y="2924175"/>
            <a:ext cx="1704975" cy="1628775"/>
          </a:xfrm>
          <a:prstGeom prst="rect">
            <a:avLst/>
          </a:prstGeom>
        </p:spPr>
      </p:pic>
      <p:pic>
        <p:nvPicPr>
          <p:cNvPr id="14" name="Image 12" descr="preencoded.png"/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5876925" y="6610350"/>
            <a:ext cx="2295525" cy="1628775"/>
          </a:xfrm>
          <a:prstGeom prst="rect">
            <a:avLst/>
          </a:prstGeom>
        </p:spPr>
      </p:pic>
      <p:pic>
        <p:nvPicPr>
          <p:cNvPr id="15" name="Image 13" descr="preencoded.png"/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/>
        </p:blipFill>
        <p:spPr>
          <a:xfrm>
            <a:off x="1819275" y="6610350"/>
            <a:ext cx="1800225" cy="1219200"/>
          </a:xfrm>
          <a:prstGeom prst="rect">
            <a:avLst/>
          </a:prstGeom>
        </p:spPr>
      </p:pic>
      <p:pic>
        <p:nvPicPr>
          <p:cNvPr id="16" name="Image 14" descr="preencoded.png"/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/>
        </p:blipFill>
        <p:spPr>
          <a:xfrm>
            <a:off x="9810750" y="2924175"/>
            <a:ext cx="2895600" cy="1628775"/>
          </a:xfrm>
          <a:prstGeom prst="rect">
            <a:avLst/>
          </a:prstGeom>
        </p:spPr>
      </p:pic>
      <p:pic>
        <p:nvPicPr>
          <p:cNvPr id="17" name="Image 15" descr="preencoded.png"/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/>
        </p:blipFill>
        <p:spPr>
          <a:xfrm>
            <a:off x="10096500" y="6610350"/>
            <a:ext cx="2324100" cy="1628775"/>
          </a:xfrm>
          <a:prstGeom prst="rect">
            <a:avLst/>
          </a:prstGeom>
        </p:spPr>
      </p:pic>
      <p:pic>
        <p:nvPicPr>
          <p:cNvPr id="18" name="Image 16" descr="preencoded.png"/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/>
        </p:blipFill>
        <p:spPr>
          <a:xfrm>
            <a:off x="14039850" y="2924175"/>
            <a:ext cx="2895600" cy="1628775"/>
          </a:xfrm>
          <a:prstGeom prst="rect">
            <a:avLst/>
          </a:prstGeom>
        </p:spPr>
      </p:pic>
      <p:pic>
        <p:nvPicPr>
          <p:cNvPr id="19" name="Image 17" descr="preencoded.png"/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/>
        </p:blipFill>
        <p:spPr>
          <a:xfrm>
            <a:off x="14401800" y="6610350"/>
            <a:ext cx="2171700" cy="1628775"/>
          </a:xfrm>
          <a:prstGeom prst="rect">
            <a:avLst/>
          </a:prstGeom>
        </p:spPr>
      </p:pic>
      <p:sp>
        <p:nvSpPr>
          <p:cNvPr id="20" name="Text 0"/>
          <p:cNvSpPr/>
          <p:nvPr/>
        </p:nvSpPr>
        <p:spPr>
          <a:xfrm>
            <a:off x="4886325" y="1095375"/>
            <a:ext cx="8496300" cy="10477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7875"/>
              </a:lnSpc>
            </a:pPr>
            <a:r>
              <a:rPr lang="en-US" sz="6750" b="1" i="0" dirty="0">
                <a:solidFill>
                  <a:srgbClr val="A1A1A1"/>
                </a:solidFill>
                <a:latin typeface="Calibri Bold" pitchFamily="34" charset="0"/>
                <a:ea typeface="Calibri Bold" pitchFamily="34" charset="-122"/>
                <a:cs typeface="Calibri Bold" pitchFamily="34" charset="-120"/>
              </a:rPr>
              <a:t>Our Workflow Revisited</a:t>
            </a:r>
            <a:endParaRPr lang="en-US" sz="6750" dirty="0"/>
          </a:p>
        </p:txBody>
      </p:sp>
      <p:sp>
        <p:nvSpPr>
          <p:cNvPr id="21" name="Text 1"/>
          <p:cNvSpPr/>
          <p:nvPr/>
        </p:nvSpPr>
        <p:spPr>
          <a:xfrm>
            <a:off x="2609850" y="3095625"/>
            <a:ext cx="361950" cy="276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2625"/>
              </a:lnSpc>
            </a:pPr>
            <a:r>
              <a:rPr lang="en-US" sz="2625" b="1" i="0" dirty="0">
                <a:solidFill>
                  <a:srgbClr val="FFFFFF"/>
                </a:solidFill>
                <a:latin typeface="Calibri Bold" pitchFamily="34" charset="0"/>
                <a:ea typeface="Calibri Bold" pitchFamily="34" charset="-122"/>
                <a:cs typeface="Calibri Bold" pitchFamily="34" charset="-120"/>
              </a:rPr>
              <a:t>01</a:t>
            </a:r>
            <a:endParaRPr lang="en-US" sz="2625" dirty="0"/>
          </a:p>
        </p:txBody>
      </p:sp>
      <p:sp>
        <p:nvSpPr>
          <p:cNvPr id="22" name="Text 2"/>
          <p:cNvSpPr/>
          <p:nvPr/>
        </p:nvSpPr>
        <p:spPr>
          <a:xfrm>
            <a:off x="1381125" y="3733800"/>
            <a:ext cx="2828925" cy="8191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3075"/>
              </a:lnSpc>
            </a:pPr>
            <a:r>
              <a:rPr lang="en-US" sz="2625" b="1" i="0" dirty="0">
                <a:solidFill>
                  <a:srgbClr val="000000"/>
                </a:solidFill>
                <a:latin typeface="Calibri Bold" pitchFamily="34" charset="0"/>
                <a:ea typeface="Calibri Bold" pitchFamily="34" charset="-122"/>
                <a:cs typeface="Calibri Bold" pitchFamily="34" charset="-120"/>
              </a:rPr>
              <a:t>Asset management goals</a:t>
            </a:r>
            <a:endParaRPr lang="en-US" sz="2625" dirty="0"/>
          </a:p>
        </p:txBody>
      </p:sp>
      <p:sp>
        <p:nvSpPr>
          <p:cNvPr id="23" name="Text 3"/>
          <p:cNvSpPr/>
          <p:nvPr/>
        </p:nvSpPr>
        <p:spPr>
          <a:xfrm>
            <a:off x="6838950" y="3095625"/>
            <a:ext cx="361950" cy="276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2625"/>
              </a:lnSpc>
            </a:pPr>
            <a:r>
              <a:rPr lang="en-US" sz="2625" b="1" i="0" dirty="0">
                <a:solidFill>
                  <a:srgbClr val="FFFFFF"/>
                </a:solidFill>
                <a:latin typeface="Calibri Bold" pitchFamily="34" charset="0"/>
                <a:ea typeface="Calibri Bold" pitchFamily="34" charset="-122"/>
                <a:cs typeface="Calibri Bold" pitchFamily="34" charset="-120"/>
              </a:rPr>
              <a:t>02</a:t>
            </a:r>
            <a:endParaRPr lang="en-US" sz="2625" dirty="0"/>
          </a:p>
        </p:txBody>
      </p:sp>
      <p:sp>
        <p:nvSpPr>
          <p:cNvPr id="24" name="Text 4"/>
          <p:cNvSpPr/>
          <p:nvPr/>
        </p:nvSpPr>
        <p:spPr>
          <a:xfrm>
            <a:off x="6162675" y="3733800"/>
            <a:ext cx="1724025" cy="8191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3075"/>
              </a:lnSpc>
            </a:pPr>
            <a:r>
              <a:rPr lang="en-US" sz="2625" b="1" i="0" dirty="0">
                <a:solidFill>
                  <a:srgbClr val="000000"/>
                </a:solidFill>
                <a:latin typeface="Calibri Bold" pitchFamily="34" charset="0"/>
                <a:ea typeface="Calibri Bold" pitchFamily="34" charset="-122"/>
                <a:cs typeface="Calibri Bold" pitchFamily="34" charset="-120"/>
              </a:rPr>
              <a:t>Data Selection</a:t>
            </a:r>
            <a:endParaRPr lang="en-US" sz="2625" dirty="0"/>
          </a:p>
        </p:txBody>
      </p:sp>
      <p:sp>
        <p:nvSpPr>
          <p:cNvPr id="25" name="Text 5"/>
          <p:cNvSpPr/>
          <p:nvPr/>
        </p:nvSpPr>
        <p:spPr>
          <a:xfrm>
            <a:off x="6838950" y="6781800"/>
            <a:ext cx="361950" cy="276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2625"/>
              </a:lnSpc>
            </a:pPr>
            <a:r>
              <a:rPr lang="en-US" sz="2625" b="1" i="0" dirty="0">
                <a:solidFill>
                  <a:srgbClr val="FFFFFF"/>
                </a:solidFill>
                <a:latin typeface="Calibri Bold" pitchFamily="34" charset="0"/>
                <a:ea typeface="Calibri Bold" pitchFamily="34" charset="-122"/>
                <a:cs typeface="Calibri Bold" pitchFamily="34" charset="-120"/>
              </a:rPr>
              <a:t>07</a:t>
            </a:r>
            <a:endParaRPr lang="en-US" sz="2625" dirty="0"/>
          </a:p>
        </p:txBody>
      </p:sp>
      <p:sp>
        <p:nvSpPr>
          <p:cNvPr id="26" name="Text 6"/>
          <p:cNvSpPr/>
          <p:nvPr/>
        </p:nvSpPr>
        <p:spPr>
          <a:xfrm>
            <a:off x="5867400" y="7419975"/>
            <a:ext cx="2314575" cy="8191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3075"/>
              </a:lnSpc>
            </a:pPr>
            <a:r>
              <a:rPr lang="en-US" sz="2625" b="1" i="0" dirty="0">
                <a:solidFill>
                  <a:srgbClr val="000000"/>
                </a:solidFill>
                <a:latin typeface="Calibri Bold" pitchFamily="34" charset="0"/>
                <a:ea typeface="Calibri Bold" pitchFamily="34" charset="-122"/>
                <a:cs typeface="Calibri Bold" pitchFamily="34" charset="-120"/>
              </a:rPr>
              <a:t>Operational Risks</a:t>
            </a:r>
            <a:endParaRPr lang="en-US" sz="2625" dirty="0"/>
          </a:p>
        </p:txBody>
      </p:sp>
      <p:sp>
        <p:nvSpPr>
          <p:cNvPr id="27" name="Text 7"/>
          <p:cNvSpPr/>
          <p:nvPr/>
        </p:nvSpPr>
        <p:spPr>
          <a:xfrm>
            <a:off x="2533650" y="6781800"/>
            <a:ext cx="361950" cy="276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2625"/>
              </a:lnSpc>
            </a:pPr>
            <a:r>
              <a:rPr lang="en-US" sz="2625" b="1" i="0" dirty="0">
                <a:solidFill>
                  <a:srgbClr val="FFFFFF"/>
                </a:solidFill>
                <a:latin typeface="Calibri Bold" pitchFamily="34" charset="0"/>
                <a:ea typeface="Calibri Bold" pitchFamily="34" charset="-122"/>
                <a:cs typeface="Calibri Bold" pitchFamily="34" charset="-120"/>
              </a:rPr>
              <a:t>08</a:t>
            </a:r>
            <a:endParaRPr lang="en-US" sz="2625" dirty="0"/>
          </a:p>
        </p:txBody>
      </p:sp>
      <p:sp>
        <p:nvSpPr>
          <p:cNvPr id="28" name="Text 8"/>
          <p:cNvSpPr/>
          <p:nvPr/>
        </p:nvSpPr>
        <p:spPr>
          <a:xfrm>
            <a:off x="1809750" y="7419975"/>
            <a:ext cx="1819275" cy="4095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3075"/>
              </a:lnSpc>
            </a:pPr>
            <a:r>
              <a:rPr lang="en-US" sz="2625" b="1" i="0" dirty="0">
                <a:solidFill>
                  <a:srgbClr val="000000"/>
                </a:solidFill>
                <a:latin typeface="Calibri Bold" pitchFamily="34" charset="0"/>
                <a:ea typeface="Calibri Bold" pitchFamily="34" charset="-122"/>
                <a:cs typeface="Calibri Bold" pitchFamily="34" charset="-120"/>
              </a:rPr>
              <a:t>Optimization</a:t>
            </a:r>
            <a:endParaRPr lang="en-US" sz="2625" dirty="0"/>
          </a:p>
        </p:txBody>
      </p:sp>
      <p:sp>
        <p:nvSpPr>
          <p:cNvPr id="29" name="Text 9"/>
          <p:cNvSpPr/>
          <p:nvPr/>
        </p:nvSpPr>
        <p:spPr>
          <a:xfrm>
            <a:off x="11077575" y="3095625"/>
            <a:ext cx="361950" cy="276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2625"/>
              </a:lnSpc>
            </a:pPr>
            <a:r>
              <a:rPr lang="en-US" sz="2625" b="1" i="0" dirty="0">
                <a:solidFill>
                  <a:srgbClr val="FFFFFF"/>
                </a:solidFill>
                <a:latin typeface="Calibri Bold" pitchFamily="34" charset="0"/>
                <a:ea typeface="Calibri Bold" pitchFamily="34" charset="-122"/>
                <a:cs typeface="Calibri Bold" pitchFamily="34" charset="-120"/>
              </a:rPr>
              <a:t>03</a:t>
            </a:r>
            <a:endParaRPr lang="en-US" sz="2625" dirty="0"/>
          </a:p>
        </p:txBody>
      </p:sp>
      <p:sp>
        <p:nvSpPr>
          <p:cNvPr id="30" name="Text 10"/>
          <p:cNvSpPr/>
          <p:nvPr/>
        </p:nvSpPr>
        <p:spPr>
          <a:xfrm>
            <a:off x="9801225" y="3733800"/>
            <a:ext cx="2914650" cy="8191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3075"/>
              </a:lnSpc>
            </a:pPr>
            <a:r>
              <a:rPr lang="en-US" sz="2625" b="1" i="0" dirty="0">
                <a:solidFill>
                  <a:srgbClr val="000000"/>
                </a:solidFill>
                <a:latin typeface="Calibri Bold" pitchFamily="34" charset="0"/>
                <a:ea typeface="Calibri Bold" pitchFamily="34" charset="-122"/>
                <a:cs typeface="Calibri Bold" pitchFamily="34" charset="-120"/>
              </a:rPr>
              <a:t>Risk/Predictive Methods</a:t>
            </a:r>
            <a:endParaRPr lang="en-US" sz="2625" dirty="0"/>
          </a:p>
        </p:txBody>
      </p:sp>
      <p:sp>
        <p:nvSpPr>
          <p:cNvPr id="31" name="Text 11"/>
          <p:cNvSpPr/>
          <p:nvPr/>
        </p:nvSpPr>
        <p:spPr>
          <a:xfrm>
            <a:off x="11077575" y="6781800"/>
            <a:ext cx="361950" cy="276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2625"/>
              </a:lnSpc>
            </a:pPr>
            <a:r>
              <a:rPr lang="en-US" sz="2625" b="1" i="0" dirty="0">
                <a:solidFill>
                  <a:srgbClr val="FFFFFF"/>
                </a:solidFill>
                <a:latin typeface="Calibri Bold" pitchFamily="34" charset="0"/>
                <a:ea typeface="Calibri Bold" pitchFamily="34" charset="-122"/>
                <a:cs typeface="Calibri Bold" pitchFamily="34" charset="-120"/>
              </a:rPr>
              <a:t>06</a:t>
            </a:r>
            <a:endParaRPr lang="en-US" sz="2625" dirty="0"/>
          </a:p>
        </p:txBody>
      </p:sp>
      <p:sp>
        <p:nvSpPr>
          <p:cNvPr id="32" name="Text 12"/>
          <p:cNvSpPr/>
          <p:nvPr/>
        </p:nvSpPr>
        <p:spPr>
          <a:xfrm>
            <a:off x="10086975" y="7419975"/>
            <a:ext cx="2343150" cy="8191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3075"/>
              </a:lnSpc>
            </a:pPr>
            <a:r>
              <a:rPr lang="en-US" sz="2625" b="1" i="0" dirty="0">
                <a:solidFill>
                  <a:srgbClr val="000000"/>
                </a:solidFill>
                <a:latin typeface="Calibri Bold" pitchFamily="34" charset="0"/>
                <a:ea typeface="Calibri Bold" pitchFamily="34" charset="-122"/>
                <a:cs typeface="Calibri Bold" pitchFamily="34" charset="-120"/>
              </a:rPr>
              <a:t>Trading Execution</a:t>
            </a:r>
            <a:endParaRPr lang="en-US" sz="2625" dirty="0"/>
          </a:p>
        </p:txBody>
      </p:sp>
      <p:sp>
        <p:nvSpPr>
          <p:cNvPr id="33" name="Text 13"/>
          <p:cNvSpPr/>
          <p:nvPr/>
        </p:nvSpPr>
        <p:spPr>
          <a:xfrm>
            <a:off x="15306675" y="3095625"/>
            <a:ext cx="361950" cy="276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2625"/>
              </a:lnSpc>
            </a:pPr>
            <a:r>
              <a:rPr lang="en-US" sz="2625" b="1" i="0" dirty="0">
                <a:solidFill>
                  <a:srgbClr val="FFFFFF"/>
                </a:solidFill>
                <a:latin typeface="Calibri Bold" pitchFamily="34" charset="0"/>
                <a:ea typeface="Calibri Bold" pitchFamily="34" charset="-122"/>
                <a:cs typeface="Calibri Bold" pitchFamily="34" charset="-120"/>
              </a:rPr>
              <a:t>04</a:t>
            </a:r>
            <a:endParaRPr lang="en-US" sz="2625" dirty="0"/>
          </a:p>
        </p:txBody>
      </p:sp>
      <p:sp>
        <p:nvSpPr>
          <p:cNvPr id="34" name="Text 14"/>
          <p:cNvSpPr/>
          <p:nvPr/>
        </p:nvSpPr>
        <p:spPr>
          <a:xfrm>
            <a:off x="14030325" y="3733800"/>
            <a:ext cx="2914650" cy="8191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3075"/>
              </a:lnSpc>
            </a:pPr>
            <a:r>
              <a:rPr lang="en-US" sz="2625" b="1" i="0" dirty="0">
                <a:solidFill>
                  <a:srgbClr val="000000"/>
                </a:solidFill>
                <a:latin typeface="Calibri Bold" pitchFamily="34" charset="0"/>
                <a:ea typeface="Calibri Bold" pitchFamily="34" charset="-122"/>
                <a:cs typeface="Calibri Bold" pitchFamily="34" charset="-120"/>
              </a:rPr>
              <a:t>Predictive Performance</a:t>
            </a:r>
            <a:endParaRPr lang="en-US" sz="2625" dirty="0"/>
          </a:p>
        </p:txBody>
      </p:sp>
      <p:sp>
        <p:nvSpPr>
          <p:cNvPr id="35" name="Text 15"/>
          <p:cNvSpPr/>
          <p:nvPr/>
        </p:nvSpPr>
        <p:spPr>
          <a:xfrm>
            <a:off x="15306675" y="6781800"/>
            <a:ext cx="361950" cy="276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2625"/>
              </a:lnSpc>
            </a:pPr>
            <a:r>
              <a:rPr lang="en-US" sz="2625" b="1" i="0" dirty="0">
                <a:solidFill>
                  <a:srgbClr val="FFFFFF"/>
                </a:solidFill>
                <a:latin typeface="Calibri Bold" pitchFamily="34" charset="0"/>
                <a:ea typeface="Calibri Bold" pitchFamily="34" charset="-122"/>
                <a:cs typeface="Calibri Bold" pitchFamily="34" charset="-120"/>
              </a:rPr>
              <a:t>05</a:t>
            </a:r>
            <a:endParaRPr lang="en-US" sz="2625" dirty="0"/>
          </a:p>
        </p:txBody>
      </p:sp>
      <p:sp>
        <p:nvSpPr>
          <p:cNvPr id="36" name="Text 16"/>
          <p:cNvSpPr/>
          <p:nvPr/>
        </p:nvSpPr>
        <p:spPr>
          <a:xfrm>
            <a:off x="14392275" y="7419975"/>
            <a:ext cx="2190750" cy="8191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3075"/>
              </a:lnSpc>
            </a:pPr>
            <a:r>
              <a:rPr lang="en-US" sz="2625" b="1" i="0" dirty="0">
                <a:solidFill>
                  <a:srgbClr val="000000"/>
                </a:solidFill>
                <a:latin typeface="Calibri Bold" pitchFamily="34" charset="0"/>
                <a:ea typeface="Calibri Bold" pitchFamily="34" charset="-122"/>
                <a:cs typeface="Calibri Bold" pitchFamily="34" charset="-120"/>
              </a:rPr>
              <a:t>Portfolio Analysis</a:t>
            </a:r>
            <a:endParaRPr lang="en-US" sz="2625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3240405" y="6076950"/>
            <a:ext cx="12477750" cy="2886075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6381750" y="1466850"/>
            <a:ext cx="5529490" cy="1333500"/>
          </a:xfrm>
          <a:prstGeom prst="rect">
            <a:avLst/>
          </a:prstGeom>
        </p:spPr>
      </p:pic>
      <p:sp>
        <p:nvSpPr>
          <p:cNvPr id="6" name="Text 0"/>
          <p:cNvSpPr/>
          <p:nvPr/>
        </p:nvSpPr>
        <p:spPr>
          <a:xfrm>
            <a:off x="4762500" y="4114800"/>
            <a:ext cx="8763000" cy="133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0500"/>
              </a:lnSpc>
            </a:pPr>
            <a:r>
              <a:rPr lang="en-US" sz="8000" b="1" i="0" dirty="0">
                <a:solidFill>
                  <a:srgbClr val="F7F7F7"/>
                </a:solidFill>
                <a:latin typeface="Calibri Bold" pitchFamily="34" charset="0"/>
                <a:ea typeface="Calibri Bold" pitchFamily="34" charset="-122"/>
                <a:cs typeface="Calibri Bold" pitchFamily="34" charset="-120"/>
              </a:rPr>
              <a:t>Thank you</a:t>
            </a:r>
            <a:endParaRPr lang="en-US" sz="8000" dirty="0"/>
          </a:p>
        </p:txBody>
      </p:sp>
      <p:sp>
        <p:nvSpPr>
          <p:cNvPr id="7" name="Text 1"/>
          <p:cNvSpPr/>
          <p:nvPr/>
        </p:nvSpPr>
        <p:spPr>
          <a:xfrm>
            <a:off x="6156960" y="6262688"/>
            <a:ext cx="7368540" cy="4667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3525"/>
              </a:lnSpc>
            </a:pPr>
            <a:r>
              <a:rPr lang="en-US" sz="2400" b="0" i="0" dirty="0">
                <a:solidFill>
                  <a:srgbClr val="BAFFE6"/>
                </a:solidFill>
                <a:latin typeface="Calibri Regular" pitchFamily="34" charset="0"/>
                <a:ea typeface="Calibri Regular" pitchFamily="34" charset="-122"/>
                <a:cs typeface="Calibri Regular" pitchFamily="34" charset="-120"/>
              </a:rPr>
              <a:t>https://singularity-dao.github.io/agi-fintech/</a:t>
            </a:r>
            <a:endParaRPr lang="en-US" sz="2400" dirty="0"/>
          </a:p>
        </p:txBody>
      </p:sp>
      <p:sp>
        <p:nvSpPr>
          <p:cNvPr id="8" name="Text 2"/>
          <p:cNvSpPr/>
          <p:nvPr/>
        </p:nvSpPr>
        <p:spPr>
          <a:xfrm>
            <a:off x="8153400" y="7505700"/>
            <a:ext cx="1981200" cy="4667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3525"/>
              </a:lnSpc>
            </a:pPr>
            <a:r>
              <a:rPr lang="en-US" sz="3000" b="1" i="0" kern="0" spc="60" dirty="0">
                <a:solidFill>
                  <a:srgbClr val="F7F7F7"/>
                </a:solidFill>
                <a:latin typeface="Calibri Bold" pitchFamily="34" charset="0"/>
                <a:ea typeface="Calibri Bold" pitchFamily="34" charset="-122"/>
                <a:cs typeface="Calibri Bold" pitchFamily="34" charset="-120"/>
              </a:rPr>
              <a:t>Chris Poulin</a:t>
            </a:r>
            <a:endParaRPr lang="en-US" sz="3000" dirty="0"/>
          </a:p>
        </p:txBody>
      </p:sp>
      <p:sp>
        <p:nvSpPr>
          <p:cNvPr id="9" name="Text 3"/>
          <p:cNvSpPr/>
          <p:nvPr/>
        </p:nvSpPr>
        <p:spPr>
          <a:xfrm>
            <a:off x="7619999" y="8162925"/>
            <a:ext cx="3381375" cy="3524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2625"/>
              </a:lnSpc>
            </a:pPr>
            <a:r>
              <a:rPr lang="en-US" sz="2250" b="0" i="0" kern="0" spc="45" dirty="0">
                <a:solidFill>
                  <a:srgbClr val="27C2CC"/>
                </a:solidFill>
                <a:latin typeface="Calibri Regular" pitchFamily="34" charset="0"/>
                <a:ea typeface="Calibri Regular" pitchFamily="34" charset="-122"/>
                <a:cs typeface="Calibri Regular" pitchFamily="34" charset="-120"/>
              </a:rPr>
              <a:t>cpoulinwave@gmail.com</a:t>
            </a:r>
            <a:endParaRPr lang="en-US" sz="2250" dirty="0"/>
          </a:p>
        </p:txBody>
      </p:sp>
      <p:sp>
        <p:nvSpPr>
          <p:cNvPr id="10" name="Text 4"/>
          <p:cNvSpPr/>
          <p:nvPr/>
        </p:nvSpPr>
        <p:spPr>
          <a:xfrm>
            <a:off x="7286624" y="8610600"/>
            <a:ext cx="4011295" cy="3524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2625"/>
              </a:lnSpc>
            </a:pPr>
            <a:r>
              <a:rPr lang="en-US" sz="2250" b="0" i="0" kern="0" spc="45" dirty="0">
                <a:solidFill>
                  <a:srgbClr val="27C2CC"/>
                </a:solidFill>
                <a:latin typeface="Calibri Regular" pitchFamily="34" charset="0"/>
                <a:ea typeface="Calibri Regular" pitchFamily="34" charset="-122"/>
                <a:cs typeface="Calibri Regular" pitchFamily="34" charset="-120"/>
              </a:rPr>
              <a:t>chris.poulin@singularitydao.ai</a:t>
            </a:r>
            <a:endParaRPr lang="en-US" sz="22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33425" y="2181225"/>
            <a:ext cx="4133850" cy="32385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33425" y="5867400"/>
            <a:ext cx="4133850" cy="32385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962525" y="2181225"/>
            <a:ext cx="4133850" cy="323850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962525" y="5867400"/>
            <a:ext cx="4133850" cy="323850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9191625" y="2181225"/>
            <a:ext cx="4133850" cy="3238500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9191625" y="5867400"/>
            <a:ext cx="4133850" cy="3238500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3420725" y="2181225"/>
            <a:ext cx="4133850" cy="3238500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3420725" y="5867400"/>
            <a:ext cx="4133850" cy="3238500"/>
          </a:xfrm>
          <a:prstGeom prst="rect">
            <a:avLst/>
          </a:prstGeom>
        </p:spPr>
      </p:pic>
      <p:pic>
        <p:nvPicPr>
          <p:cNvPr id="11" name="Image 9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2628900" y="3600450"/>
            <a:ext cx="13030200" cy="4019550"/>
          </a:xfrm>
          <a:prstGeom prst="rect">
            <a:avLst/>
          </a:prstGeom>
        </p:spPr>
      </p:pic>
      <p:pic>
        <p:nvPicPr>
          <p:cNvPr id="12" name="Image 10" descr="preencoded.png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1390650" y="2924175"/>
            <a:ext cx="2809875" cy="1628775"/>
          </a:xfrm>
          <a:prstGeom prst="rect">
            <a:avLst/>
          </a:prstGeom>
        </p:spPr>
      </p:pic>
      <p:pic>
        <p:nvPicPr>
          <p:cNvPr id="13" name="Image 11" descr="preencoded.png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6172200" y="2924175"/>
            <a:ext cx="1704975" cy="1628775"/>
          </a:xfrm>
          <a:prstGeom prst="rect">
            <a:avLst/>
          </a:prstGeom>
        </p:spPr>
      </p:pic>
      <p:pic>
        <p:nvPicPr>
          <p:cNvPr id="14" name="Image 12" descr="preencoded.png"/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5876925" y="6610350"/>
            <a:ext cx="2295525" cy="1628775"/>
          </a:xfrm>
          <a:prstGeom prst="rect">
            <a:avLst/>
          </a:prstGeom>
        </p:spPr>
      </p:pic>
      <p:pic>
        <p:nvPicPr>
          <p:cNvPr id="15" name="Image 13" descr="preencoded.png"/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/>
        </p:blipFill>
        <p:spPr>
          <a:xfrm>
            <a:off x="1819275" y="6610350"/>
            <a:ext cx="1800225" cy="1219200"/>
          </a:xfrm>
          <a:prstGeom prst="rect">
            <a:avLst/>
          </a:prstGeom>
        </p:spPr>
      </p:pic>
      <p:pic>
        <p:nvPicPr>
          <p:cNvPr id="16" name="Image 14" descr="preencoded.png"/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/>
        </p:blipFill>
        <p:spPr>
          <a:xfrm>
            <a:off x="9810750" y="2924175"/>
            <a:ext cx="2895600" cy="1628775"/>
          </a:xfrm>
          <a:prstGeom prst="rect">
            <a:avLst/>
          </a:prstGeom>
        </p:spPr>
      </p:pic>
      <p:pic>
        <p:nvPicPr>
          <p:cNvPr id="17" name="Image 15" descr="preencoded.png"/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/>
        </p:blipFill>
        <p:spPr>
          <a:xfrm>
            <a:off x="10096500" y="6610350"/>
            <a:ext cx="2324100" cy="1628775"/>
          </a:xfrm>
          <a:prstGeom prst="rect">
            <a:avLst/>
          </a:prstGeom>
        </p:spPr>
      </p:pic>
      <p:pic>
        <p:nvPicPr>
          <p:cNvPr id="18" name="Image 16" descr="preencoded.png"/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/>
        </p:blipFill>
        <p:spPr>
          <a:xfrm>
            <a:off x="14039850" y="2924175"/>
            <a:ext cx="2895600" cy="1628775"/>
          </a:xfrm>
          <a:prstGeom prst="rect">
            <a:avLst/>
          </a:prstGeom>
        </p:spPr>
      </p:pic>
      <p:pic>
        <p:nvPicPr>
          <p:cNvPr id="19" name="Image 17" descr="preencoded.png"/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/>
        </p:blipFill>
        <p:spPr>
          <a:xfrm>
            <a:off x="14401800" y="6610350"/>
            <a:ext cx="2171700" cy="1628775"/>
          </a:xfrm>
          <a:prstGeom prst="rect">
            <a:avLst/>
          </a:prstGeom>
        </p:spPr>
      </p:pic>
      <p:sp>
        <p:nvSpPr>
          <p:cNvPr id="20" name="Text 0"/>
          <p:cNvSpPr/>
          <p:nvPr/>
        </p:nvSpPr>
        <p:spPr>
          <a:xfrm>
            <a:off x="5772150" y="1095375"/>
            <a:ext cx="6734175" cy="209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7875"/>
              </a:lnSpc>
            </a:pPr>
            <a:r>
              <a:rPr lang="en-US" sz="6750" b="1" i="0" dirty="0">
                <a:solidFill>
                  <a:srgbClr val="A1A1A1"/>
                </a:solidFill>
                <a:latin typeface="Calibri Bold" pitchFamily="34" charset="0"/>
                <a:ea typeface="Calibri Bold" pitchFamily="34" charset="-122"/>
                <a:cs typeface="Calibri Bold" pitchFamily="34" charset="-120"/>
              </a:rPr>
              <a:t>Example Workflow</a:t>
            </a:r>
            <a:endParaRPr lang="en-US" sz="6750" dirty="0"/>
          </a:p>
        </p:txBody>
      </p:sp>
      <p:sp>
        <p:nvSpPr>
          <p:cNvPr id="21" name="Text 1"/>
          <p:cNvSpPr/>
          <p:nvPr/>
        </p:nvSpPr>
        <p:spPr>
          <a:xfrm>
            <a:off x="2609850" y="3095625"/>
            <a:ext cx="361950" cy="276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2625"/>
              </a:lnSpc>
            </a:pPr>
            <a:r>
              <a:rPr lang="en-US" sz="2625" b="1" i="0" dirty="0">
                <a:solidFill>
                  <a:srgbClr val="FFFFFF"/>
                </a:solidFill>
                <a:latin typeface="Calibri Bold" pitchFamily="34" charset="0"/>
                <a:ea typeface="Calibri Bold" pitchFamily="34" charset="-122"/>
                <a:cs typeface="Calibri Bold" pitchFamily="34" charset="-120"/>
              </a:rPr>
              <a:t>01</a:t>
            </a:r>
            <a:endParaRPr lang="en-US" sz="2625" dirty="0"/>
          </a:p>
        </p:txBody>
      </p:sp>
      <p:sp>
        <p:nvSpPr>
          <p:cNvPr id="22" name="Text 2"/>
          <p:cNvSpPr/>
          <p:nvPr/>
        </p:nvSpPr>
        <p:spPr>
          <a:xfrm>
            <a:off x="1381125" y="3733800"/>
            <a:ext cx="2828925" cy="8191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3075"/>
              </a:lnSpc>
            </a:pPr>
            <a:r>
              <a:rPr lang="en-US" sz="2625" b="1" i="0" dirty="0">
                <a:solidFill>
                  <a:srgbClr val="000000"/>
                </a:solidFill>
                <a:latin typeface="Calibri Bold" pitchFamily="34" charset="0"/>
                <a:ea typeface="Calibri Bold" pitchFamily="34" charset="-122"/>
                <a:cs typeface="Calibri Bold" pitchFamily="34" charset="-120"/>
              </a:rPr>
              <a:t>Asset management goals</a:t>
            </a:r>
            <a:endParaRPr lang="en-US" sz="2625" dirty="0"/>
          </a:p>
        </p:txBody>
      </p:sp>
      <p:sp>
        <p:nvSpPr>
          <p:cNvPr id="23" name="Text 3"/>
          <p:cNvSpPr/>
          <p:nvPr/>
        </p:nvSpPr>
        <p:spPr>
          <a:xfrm>
            <a:off x="6838950" y="3095625"/>
            <a:ext cx="361950" cy="276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2625"/>
              </a:lnSpc>
            </a:pPr>
            <a:r>
              <a:rPr lang="en-US" sz="2625" b="1" i="0" dirty="0">
                <a:solidFill>
                  <a:srgbClr val="FFFFFF"/>
                </a:solidFill>
                <a:latin typeface="Calibri Bold" pitchFamily="34" charset="0"/>
                <a:ea typeface="Calibri Bold" pitchFamily="34" charset="-122"/>
                <a:cs typeface="Calibri Bold" pitchFamily="34" charset="-120"/>
              </a:rPr>
              <a:t>02</a:t>
            </a:r>
            <a:endParaRPr lang="en-US" sz="2625" dirty="0"/>
          </a:p>
        </p:txBody>
      </p:sp>
      <p:sp>
        <p:nvSpPr>
          <p:cNvPr id="24" name="Text 4"/>
          <p:cNvSpPr/>
          <p:nvPr/>
        </p:nvSpPr>
        <p:spPr>
          <a:xfrm>
            <a:off x="6162675" y="3733800"/>
            <a:ext cx="1724025" cy="8191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3075"/>
              </a:lnSpc>
            </a:pPr>
            <a:r>
              <a:rPr lang="en-US" sz="2625" b="1" i="0" dirty="0">
                <a:solidFill>
                  <a:srgbClr val="000000"/>
                </a:solidFill>
                <a:latin typeface="Calibri Bold" pitchFamily="34" charset="0"/>
                <a:ea typeface="Calibri Bold" pitchFamily="34" charset="-122"/>
                <a:cs typeface="Calibri Bold" pitchFamily="34" charset="-120"/>
              </a:rPr>
              <a:t>Data Selection</a:t>
            </a:r>
            <a:endParaRPr lang="en-US" sz="2625" dirty="0"/>
          </a:p>
        </p:txBody>
      </p:sp>
      <p:sp>
        <p:nvSpPr>
          <p:cNvPr id="25" name="Text 5"/>
          <p:cNvSpPr/>
          <p:nvPr/>
        </p:nvSpPr>
        <p:spPr>
          <a:xfrm>
            <a:off x="6838950" y="6781800"/>
            <a:ext cx="361950" cy="276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2625"/>
              </a:lnSpc>
            </a:pPr>
            <a:r>
              <a:rPr lang="en-US" sz="2625" b="1" i="0" dirty="0">
                <a:solidFill>
                  <a:srgbClr val="FFFFFF"/>
                </a:solidFill>
                <a:latin typeface="Calibri Bold" pitchFamily="34" charset="0"/>
                <a:ea typeface="Calibri Bold" pitchFamily="34" charset="-122"/>
                <a:cs typeface="Calibri Bold" pitchFamily="34" charset="-120"/>
              </a:rPr>
              <a:t>07</a:t>
            </a:r>
            <a:endParaRPr lang="en-US" sz="2625" dirty="0"/>
          </a:p>
        </p:txBody>
      </p:sp>
      <p:sp>
        <p:nvSpPr>
          <p:cNvPr id="26" name="Text 6"/>
          <p:cNvSpPr/>
          <p:nvPr/>
        </p:nvSpPr>
        <p:spPr>
          <a:xfrm>
            <a:off x="5867400" y="7419975"/>
            <a:ext cx="2314575" cy="8191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3075"/>
              </a:lnSpc>
            </a:pPr>
            <a:r>
              <a:rPr lang="en-US" sz="2625" b="1" i="0" dirty="0">
                <a:solidFill>
                  <a:srgbClr val="000000"/>
                </a:solidFill>
                <a:latin typeface="Calibri Bold" pitchFamily="34" charset="0"/>
                <a:ea typeface="Calibri Bold" pitchFamily="34" charset="-122"/>
                <a:cs typeface="Calibri Bold" pitchFamily="34" charset="-120"/>
              </a:rPr>
              <a:t>Operational Risks</a:t>
            </a:r>
            <a:endParaRPr lang="en-US" sz="2625" dirty="0"/>
          </a:p>
        </p:txBody>
      </p:sp>
      <p:sp>
        <p:nvSpPr>
          <p:cNvPr id="27" name="Text 7"/>
          <p:cNvSpPr/>
          <p:nvPr/>
        </p:nvSpPr>
        <p:spPr>
          <a:xfrm>
            <a:off x="2533650" y="6781800"/>
            <a:ext cx="361950" cy="276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2625"/>
              </a:lnSpc>
            </a:pPr>
            <a:r>
              <a:rPr lang="en-US" sz="2625" b="1" i="0" dirty="0">
                <a:solidFill>
                  <a:srgbClr val="FFFFFF"/>
                </a:solidFill>
                <a:latin typeface="Calibri Bold" pitchFamily="34" charset="0"/>
                <a:ea typeface="Calibri Bold" pitchFamily="34" charset="-122"/>
                <a:cs typeface="Calibri Bold" pitchFamily="34" charset="-120"/>
              </a:rPr>
              <a:t>08</a:t>
            </a:r>
            <a:endParaRPr lang="en-US" sz="2625" dirty="0"/>
          </a:p>
        </p:txBody>
      </p:sp>
      <p:sp>
        <p:nvSpPr>
          <p:cNvPr id="28" name="Text 8"/>
          <p:cNvSpPr/>
          <p:nvPr/>
        </p:nvSpPr>
        <p:spPr>
          <a:xfrm>
            <a:off x="1809750" y="7419975"/>
            <a:ext cx="1819275" cy="4095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3075"/>
              </a:lnSpc>
            </a:pPr>
            <a:r>
              <a:rPr lang="en-US" sz="2625" b="1" i="0" dirty="0">
                <a:solidFill>
                  <a:srgbClr val="000000"/>
                </a:solidFill>
                <a:latin typeface="Calibri Bold" pitchFamily="34" charset="0"/>
                <a:ea typeface="Calibri Bold" pitchFamily="34" charset="-122"/>
                <a:cs typeface="Calibri Bold" pitchFamily="34" charset="-120"/>
              </a:rPr>
              <a:t>Optimization</a:t>
            </a:r>
            <a:endParaRPr lang="en-US" sz="2625" dirty="0"/>
          </a:p>
        </p:txBody>
      </p:sp>
      <p:sp>
        <p:nvSpPr>
          <p:cNvPr id="29" name="Text 9"/>
          <p:cNvSpPr/>
          <p:nvPr/>
        </p:nvSpPr>
        <p:spPr>
          <a:xfrm>
            <a:off x="11077575" y="3095625"/>
            <a:ext cx="361950" cy="276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2625"/>
              </a:lnSpc>
            </a:pPr>
            <a:r>
              <a:rPr lang="en-US" sz="2625" b="1" i="0" dirty="0">
                <a:solidFill>
                  <a:srgbClr val="FFFFFF"/>
                </a:solidFill>
                <a:latin typeface="Calibri Bold" pitchFamily="34" charset="0"/>
                <a:ea typeface="Calibri Bold" pitchFamily="34" charset="-122"/>
                <a:cs typeface="Calibri Bold" pitchFamily="34" charset="-120"/>
              </a:rPr>
              <a:t>03</a:t>
            </a:r>
            <a:endParaRPr lang="en-US" sz="2625" dirty="0"/>
          </a:p>
        </p:txBody>
      </p:sp>
      <p:sp>
        <p:nvSpPr>
          <p:cNvPr id="30" name="Text 10"/>
          <p:cNvSpPr/>
          <p:nvPr/>
        </p:nvSpPr>
        <p:spPr>
          <a:xfrm>
            <a:off x="9801225" y="3733800"/>
            <a:ext cx="2914650" cy="8191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3075"/>
              </a:lnSpc>
            </a:pPr>
            <a:r>
              <a:rPr lang="en-US" sz="2625" b="1" i="0" dirty="0">
                <a:solidFill>
                  <a:srgbClr val="000000"/>
                </a:solidFill>
                <a:latin typeface="Calibri Bold" pitchFamily="34" charset="0"/>
                <a:ea typeface="Calibri Bold" pitchFamily="34" charset="-122"/>
                <a:cs typeface="Calibri Bold" pitchFamily="34" charset="-120"/>
              </a:rPr>
              <a:t>Risk/Predictive Methods</a:t>
            </a:r>
            <a:endParaRPr lang="en-US" sz="2625" dirty="0"/>
          </a:p>
        </p:txBody>
      </p:sp>
      <p:sp>
        <p:nvSpPr>
          <p:cNvPr id="31" name="Text 11"/>
          <p:cNvSpPr/>
          <p:nvPr/>
        </p:nvSpPr>
        <p:spPr>
          <a:xfrm>
            <a:off x="11077575" y="6781800"/>
            <a:ext cx="361950" cy="276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2625"/>
              </a:lnSpc>
            </a:pPr>
            <a:r>
              <a:rPr lang="en-US" sz="2625" b="1" i="0" dirty="0">
                <a:solidFill>
                  <a:srgbClr val="FFFFFF"/>
                </a:solidFill>
                <a:latin typeface="Calibri Bold" pitchFamily="34" charset="0"/>
                <a:ea typeface="Calibri Bold" pitchFamily="34" charset="-122"/>
                <a:cs typeface="Calibri Bold" pitchFamily="34" charset="-120"/>
              </a:rPr>
              <a:t>06</a:t>
            </a:r>
            <a:endParaRPr lang="en-US" sz="2625" dirty="0"/>
          </a:p>
        </p:txBody>
      </p:sp>
      <p:sp>
        <p:nvSpPr>
          <p:cNvPr id="32" name="Text 12"/>
          <p:cNvSpPr/>
          <p:nvPr/>
        </p:nvSpPr>
        <p:spPr>
          <a:xfrm>
            <a:off x="10086975" y="7419975"/>
            <a:ext cx="2343150" cy="8191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3075"/>
              </a:lnSpc>
            </a:pPr>
            <a:r>
              <a:rPr lang="en-US" sz="2625" b="1" i="0" dirty="0">
                <a:solidFill>
                  <a:srgbClr val="000000"/>
                </a:solidFill>
                <a:latin typeface="Calibri Bold" pitchFamily="34" charset="0"/>
                <a:ea typeface="Calibri Bold" pitchFamily="34" charset="-122"/>
                <a:cs typeface="Calibri Bold" pitchFamily="34" charset="-120"/>
              </a:rPr>
              <a:t>Trading Execution</a:t>
            </a:r>
            <a:endParaRPr lang="en-US" sz="2625" dirty="0"/>
          </a:p>
        </p:txBody>
      </p:sp>
      <p:sp>
        <p:nvSpPr>
          <p:cNvPr id="33" name="Text 13"/>
          <p:cNvSpPr/>
          <p:nvPr/>
        </p:nvSpPr>
        <p:spPr>
          <a:xfrm>
            <a:off x="15306675" y="3095625"/>
            <a:ext cx="361950" cy="276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2625"/>
              </a:lnSpc>
            </a:pPr>
            <a:r>
              <a:rPr lang="en-US" sz="2625" b="1" i="0" dirty="0">
                <a:solidFill>
                  <a:srgbClr val="FFFFFF"/>
                </a:solidFill>
                <a:latin typeface="Calibri Bold" pitchFamily="34" charset="0"/>
                <a:ea typeface="Calibri Bold" pitchFamily="34" charset="-122"/>
                <a:cs typeface="Calibri Bold" pitchFamily="34" charset="-120"/>
              </a:rPr>
              <a:t>04</a:t>
            </a:r>
            <a:endParaRPr lang="en-US" sz="2625" dirty="0"/>
          </a:p>
        </p:txBody>
      </p:sp>
      <p:sp>
        <p:nvSpPr>
          <p:cNvPr id="34" name="Text 14"/>
          <p:cNvSpPr/>
          <p:nvPr/>
        </p:nvSpPr>
        <p:spPr>
          <a:xfrm>
            <a:off x="14030325" y="3733800"/>
            <a:ext cx="2914650" cy="8191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3075"/>
              </a:lnSpc>
            </a:pPr>
            <a:r>
              <a:rPr lang="en-US" sz="2625" b="1" i="0" dirty="0">
                <a:solidFill>
                  <a:srgbClr val="000000"/>
                </a:solidFill>
                <a:latin typeface="Calibri Bold" pitchFamily="34" charset="0"/>
                <a:ea typeface="Calibri Bold" pitchFamily="34" charset="-122"/>
                <a:cs typeface="Calibri Bold" pitchFamily="34" charset="-120"/>
              </a:rPr>
              <a:t>Predictive Performance</a:t>
            </a:r>
            <a:endParaRPr lang="en-US" sz="2625" dirty="0"/>
          </a:p>
        </p:txBody>
      </p:sp>
      <p:sp>
        <p:nvSpPr>
          <p:cNvPr id="35" name="Text 15"/>
          <p:cNvSpPr/>
          <p:nvPr/>
        </p:nvSpPr>
        <p:spPr>
          <a:xfrm>
            <a:off x="15306675" y="6781800"/>
            <a:ext cx="361950" cy="276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2625"/>
              </a:lnSpc>
            </a:pPr>
            <a:r>
              <a:rPr lang="en-US" sz="2625" b="1" i="0" dirty="0">
                <a:solidFill>
                  <a:srgbClr val="FFFFFF"/>
                </a:solidFill>
                <a:latin typeface="Calibri Bold" pitchFamily="34" charset="0"/>
                <a:ea typeface="Calibri Bold" pitchFamily="34" charset="-122"/>
                <a:cs typeface="Calibri Bold" pitchFamily="34" charset="-120"/>
              </a:rPr>
              <a:t>05</a:t>
            </a:r>
            <a:endParaRPr lang="en-US" sz="2625" dirty="0"/>
          </a:p>
        </p:txBody>
      </p:sp>
      <p:sp>
        <p:nvSpPr>
          <p:cNvPr id="36" name="Text 16"/>
          <p:cNvSpPr/>
          <p:nvPr/>
        </p:nvSpPr>
        <p:spPr>
          <a:xfrm>
            <a:off x="14392275" y="7419975"/>
            <a:ext cx="2190750" cy="8191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3075"/>
              </a:lnSpc>
            </a:pPr>
            <a:r>
              <a:rPr lang="en-US" sz="2625" b="1" i="0" dirty="0">
                <a:solidFill>
                  <a:srgbClr val="000000"/>
                </a:solidFill>
                <a:latin typeface="Calibri Bold" pitchFamily="34" charset="0"/>
                <a:ea typeface="Calibri Bold" pitchFamily="34" charset="-122"/>
                <a:cs typeface="Calibri Bold" pitchFamily="34" charset="-120"/>
              </a:rPr>
              <a:t>Portfolio Analysis</a:t>
            </a:r>
            <a:endParaRPr lang="en-US" sz="2625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0" y="952500"/>
            <a:ext cx="8391525" cy="752475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1428750" y="2171700"/>
            <a:ext cx="5143500" cy="57150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6572250" y="2171700"/>
            <a:ext cx="5143500" cy="571500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11715750" y="2171700"/>
            <a:ext cx="5143500" cy="571500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3009900" y="3305175"/>
            <a:ext cx="1981200" cy="1981200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8153400" y="3305175"/>
            <a:ext cx="1981200" cy="1981200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13296900" y="3305175"/>
            <a:ext cx="1981200" cy="1981200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3381375" y="3067050"/>
            <a:ext cx="1238250" cy="1237990"/>
          </a:xfrm>
          <a:prstGeom prst="rect">
            <a:avLst/>
          </a:prstGeom>
        </p:spPr>
      </p:pic>
      <p:pic>
        <p:nvPicPr>
          <p:cNvPr id="11" name="Image 9" descr="preencoded.png"/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/>
        </p:blipFill>
        <p:spPr>
          <a:xfrm>
            <a:off x="8524875" y="3067050"/>
            <a:ext cx="1238250" cy="1238134"/>
          </a:xfrm>
          <a:prstGeom prst="rect">
            <a:avLst/>
          </a:prstGeom>
        </p:spPr>
      </p:pic>
      <p:pic>
        <p:nvPicPr>
          <p:cNvPr id="12" name="Image 10" descr="preencoded.png"/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/>
        </p:blipFill>
        <p:spPr>
          <a:xfrm>
            <a:off x="13668375" y="3067050"/>
            <a:ext cx="1238250" cy="1238203"/>
          </a:xfrm>
          <a:prstGeom prst="rect">
            <a:avLst/>
          </a:prstGeom>
        </p:spPr>
      </p:pic>
      <p:sp>
        <p:nvSpPr>
          <p:cNvPr id="14" name="Text 0"/>
          <p:cNvSpPr/>
          <p:nvPr/>
        </p:nvSpPr>
        <p:spPr>
          <a:xfrm>
            <a:off x="1028700" y="952500"/>
            <a:ext cx="7362825" cy="7524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5700"/>
              </a:lnSpc>
            </a:pPr>
            <a:r>
              <a:rPr lang="en-US" sz="4875" b="1" i="0" dirty="0">
                <a:solidFill>
                  <a:srgbClr val="2135DC"/>
                </a:solidFill>
                <a:latin typeface="Calibri Bold" pitchFamily="34" charset="0"/>
                <a:ea typeface="Calibri Bold" pitchFamily="34" charset="-122"/>
                <a:cs typeface="Calibri Bold" pitchFamily="34" charset="-120"/>
              </a:rPr>
              <a:t>01:</a:t>
            </a:r>
            <a:r>
              <a:rPr lang="en-US" sz="4875" b="1" i="0" dirty="0">
                <a:solidFill>
                  <a:srgbClr val="000000"/>
                </a:solidFill>
                <a:latin typeface="Calibri Bold" pitchFamily="34" charset="0"/>
                <a:ea typeface="Calibri Bold" pitchFamily="34" charset="-122"/>
                <a:cs typeface="Calibri Bold" pitchFamily="34" charset="-120"/>
              </a:rPr>
              <a:t> Asset management goals</a:t>
            </a:r>
            <a:endParaRPr lang="en-US" sz="4875" dirty="0"/>
          </a:p>
        </p:txBody>
      </p:sp>
      <p:sp>
        <p:nvSpPr>
          <p:cNvPr id="15" name="Text 1"/>
          <p:cNvSpPr/>
          <p:nvPr/>
        </p:nvSpPr>
        <p:spPr>
          <a:xfrm>
            <a:off x="2962275" y="4800600"/>
            <a:ext cx="2066925" cy="3714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2775"/>
              </a:lnSpc>
            </a:pPr>
            <a:r>
              <a:rPr lang="en-US" sz="2400" b="1" i="0" dirty="0">
                <a:solidFill>
                  <a:srgbClr val="000000"/>
                </a:solidFill>
                <a:latin typeface="Calibri Bold" pitchFamily="34" charset="0"/>
                <a:ea typeface="Calibri Bold" pitchFamily="34" charset="-122"/>
                <a:cs typeface="Calibri Bold" pitchFamily="34" charset="-120"/>
              </a:rPr>
              <a:t>Classical assets?</a:t>
            </a:r>
            <a:endParaRPr lang="en-US" sz="2400" dirty="0"/>
          </a:p>
        </p:txBody>
      </p:sp>
      <p:sp>
        <p:nvSpPr>
          <p:cNvPr id="16" name="Text 2"/>
          <p:cNvSpPr/>
          <p:nvPr/>
        </p:nvSpPr>
        <p:spPr>
          <a:xfrm>
            <a:off x="8658225" y="4800600"/>
            <a:ext cx="1009650" cy="3714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2775"/>
              </a:lnSpc>
            </a:pPr>
            <a:r>
              <a:rPr lang="en-US" sz="2400" b="1" i="0" dirty="0">
                <a:solidFill>
                  <a:srgbClr val="000000"/>
                </a:solidFill>
                <a:latin typeface="Calibri Bold" pitchFamily="34" charset="0"/>
                <a:ea typeface="Calibri Bold" pitchFamily="34" charset="-122"/>
                <a:cs typeface="Calibri Bold" pitchFamily="34" charset="-120"/>
              </a:rPr>
              <a:t>Crypto?</a:t>
            </a:r>
            <a:endParaRPr lang="en-US" sz="2400" dirty="0"/>
          </a:p>
        </p:txBody>
      </p:sp>
      <p:sp>
        <p:nvSpPr>
          <p:cNvPr id="17" name="Text 3"/>
          <p:cNvSpPr/>
          <p:nvPr/>
        </p:nvSpPr>
        <p:spPr>
          <a:xfrm>
            <a:off x="12515850" y="4800600"/>
            <a:ext cx="3543300" cy="7429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2775"/>
              </a:lnSpc>
            </a:pPr>
            <a:r>
              <a:rPr lang="en-US" sz="2400" b="1" i="0" dirty="0">
                <a:solidFill>
                  <a:srgbClr val="000000"/>
                </a:solidFill>
                <a:latin typeface="Calibri Bold" pitchFamily="34" charset="0"/>
                <a:ea typeface="Calibri Bold" pitchFamily="34" charset="-122"/>
                <a:cs typeface="Calibri Bold" pitchFamily="34" charset="-120"/>
              </a:rPr>
              <a:t>How do you measure success? get out?</a:t>
            </a:r>
            <a:endParaRPr lang="en-US" sz="2400" dirty="0"/>
          </a:p>
        </p:txBody>
      </p:sp>
      <p:sp>
        <p:nvSpPr>
          <p:cNvPr id="18" name="Text 4"/>
          <p:cNvSpPr/>
          <p:nvPr/>
        </p:nvSpPr>
        <p:spPr>
          <a:xfrm>
            <a:off x="1814286" y="7991476"/>
            <a:ext cx="7815489" cy="1714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2175"/>
              </a:lnSpc>
            </a:pPr>
            <a:r>
              <a:rPr lang="en-US" sz="1875" b="0" i="0" dirty="0">
                <a:solidFill>
                  <a:srgbClr val="000000"/>
                </a:solidFill>
                <a:latin typeface="Calibri Regular" pitchFamily="34" charset="0"/>
                <a:ea typeface="Calibri Regular" pitchFamily="34" charset="-122"/>
                <a:cs typeface="Calibri Regular" pitchFamily="34" charset="-120"/>
              </a:rPr>
              <a:t>Resources</a:t>
            </a:r>
            <a:endParaRPr lang="en-US" sz="1875" dirty="0"/>
          </a:p>
        </p:txBody>
      </p:sp>
      <p:sp>
        <p:nvSpPr>
          <p:cNvPr id="19" name="Text 5"/>
          <p:cNvSpPr/>
          <p:nvPr/>
        </p:nvSpPr>
        <p:spPr>
          <a:xfrm>
            <a:off x="1809750" y="8294913"/>
            <a:ext cx="7324725" cy="76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3000"/>
              </a:lnSpc>
            </a:pPr>
            <a:r>
              <a:rPr lang="en-US" sz="2025" b="0" i="0" dirty="0">
                <a:solidFill>
                  <a:srgbClr val="000000"/>
                </a:solidFill>
                <a:latin typeface="Calibri Bold Italic" pitchFamily="34" charset="0"/>
                <a:ea typeface="Calibri Bold Italic" pitchFamily="34" charset="-122"/>
                <a:cs typeface="Calibri Bold Italic" pitchFamily="34" charset="-120"/>
                <a:hlinkClick r:id="rId17"/>
              </a:rPr>
              <a:t>https://www.lookintobitcoin.com/charts/</a:t>
            </a:r>
            <a:endParaRPr lang="en-US" sz="2025" b="0" i="0" dirty="0">
              <a:solidFill>
                <a:srgbClr val="000000"/>
              </a:solidFill>
              <a:latin typeface="Calibri Bold Italic" pitchFamily="34" charset="0"/>
              <a:ea typeface="Calibri Bold Italic" pitchFamily="34" charset="-122"/>
              <a:cs typeface="Calibri Bold Italic" pitchFamily="34" charset="-120"/>
            </a:endParaRPr>
          </a:p>
          <a:p>
            <a:pPr>
              <a:lnSpc>
                <a:spcPts val="3000"/>
              </a:lnSpc>
            </a:pPr>
            <a:r>
              <a:rPr lang="en-US" sz="2025" b="0" i="0" dirty="0">
                <a:solidFill>
                  <a:srgbClr val="000000"/>
                </a:solidFill>
                <a:latin typeface="Calibri Bold Italic" pitchFamily="34" charset="0"/>
                <a:ea typeface="Calibri Bold Italic" pitchFamily="34" charset="-122"/>
                <a:cs typeface="Calibri Bold Italic" pitchFamily="34" charset="-120"/>
                <a:hlinkClick r:id="rId18"/>
              </a:rPr>
              <a:t>https://www.twosigma.com/articles/risk-analysis-of-crypto-assets/</a:t>
            </a:r>
            <a:endParaRPr lang="en-US" sz="2025" b="0" i="0" dirty="0">
              <a:solidFill>
                <a:srgbClr val="000000"/>
              </a:solidFill>
              <a:latin typeface="Calibri Bold Italic" pitchFamily="34" charset="0"/>
              <a:ea typeface="Calibri Bold Italic" pitchFamily="34" charset="-122"/>
              <a:cs typeface="Calibri Bold Italic" pitchFamily="34" charset="-120"/>
            </a:endParaRPr>
          </a:p>
          <a:p>
            <a:pPr>
              <a:lnSpc>
                <a:spcPts val="3000"/>
              </a:lnSpc>
            </a:pPr>
            <a:endParaRPr lang="en-US" sz="2025" dirty="0"/>
          </a:p>
        </p:txBody>
      </p:sp>
      <p:sp>
        <p:nvSpPr>
          <p:cNvPr id="20" name="Text 6"/>
          <p:cNvSpPr/>
          <p:nvPr/>
        </p:nvSpPr>
        <p:spPr>
          <a:xfrm>
            <a:off x="9163050" y="8750074"/>
            <a:ext cx="8439150" cy="639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2175"/>
              </a:lnSpc>
            </a:pPr>
            <a:r>
              <a:rPr lang="en-US" sz="1200" b="0" i="0" dirty="0">
                <a:solidFill>
                  <a:srgbClr val="000000"/>
                </a:solidFill>
                <a:latin typeface="Calibri Regular" pitchFamily="34" charset="0"/>
                <a:ea typeface="Calibri Regular" pitchFamily="34" charset="-122"/>
                <a:cs typeface="Calibri Regular" pitchFamily="34" charset="-120"/>
              </a:rPr>
              <a:t>(Thanks to Kevin Chen)</a:t>
            </a:r>
            <a:endParaRPr lang="en-US" sz="1200" dirty="0"/>
          </a:p>
        </p:txBody>
      </p:sp>
      <p:sp>
        <p:nvSpPr>
          <p:cNvPr id="21" name="Text 7"/>
          <p:cNvSpPr/>
          <p:nvPr/>
        </p:nvSpPr>
        <p:spPr>
          <a:xfrm>
            <a:off x="2728685" y="5324475"/>
            <a:ext cx="2583543" cy="163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3225"/>
              </a:lnSpc>
            </a:pPr>
            <a:r>
              <a:rPr lang="en-US" sz="2100" b="0" i="0" dirty="0">
                <a:solidFill>
                  <a:srgbClr val="000000"/>
                </a:solidFill>
                <a:latin typeface="Calibri Regular" pitchFamily="34" charset="0"/>
                <a:ea typeface="Calibri Regular" pitchFamily="34" charset="-122"/>
                <a:cs typeface="Calibri Regular" pitchFamily="34" charset="-120"/>
              </a:rPr>
              <a:t>Equites?
Structured (Bonds)?
FX?
Distressed?</a:t>
            </a:r>
            <a:endParaRPr lang="en-US" sz="2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0" y="952500"/>
            <a:ext cx="5695950" cy="752475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1428750" y="2171700"/>
            <a:ext cx="5143500" cy="57150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6572250" y="2171700"/>
            <a:ext cx="5143500" cy="571500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11715750" y="2171700"/>
            <a:ext cx="5143500" cy="571500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3009900" y="3562350"/>
            <a:ext cx="1981200" cy="1981200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8153400" y="3562350"/>
            <a:ext cx="1981200" cy="1981200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13296900" y="3562350"/>
            <a:ext cx="1981200" cy="1981200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2667000" y="3324225"/>
            <a:ext cx="2657475" cy="2476500"/>
          </a:xfrm>
          <a:prstGeom prst="rect">
            <a:avLst/>
          </a:prstGeom>
        </p:spPr>
      </p:pic>
      <p:pic>
        <p:nvPicPr>
          <p:cNvPr id="11" name="Image 9" descr="preencoded.png"/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/>
        </p:blipFill>
        <p:spPr>
          <a:xfrm>
            <a:off x="8191500" y="3324225"/>
            <a:ext cx="1905000" cy="2105025"/>
          </a:xfrm>
          <a:prstGeom prst="rect">
            <a:avLst/>
          </a:prstGeom>
        </p:spPr>
      </p:pic>
      <p:pic>
        <p:nvPicPr>
          <p:cNvPr id="13" name="Image 11" descr="preencoded.png"/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/>
        </p:blipFill>
        <p:spPr>
          <a:xfrm>
            <a:off x="12525375" y="3324225"/>
            <a:ext cx="3524250" cy="2105025"/>
          </a:xfrm>
          <a:prstGeom prst="rect">
            <a:avLst/>
          </a:prstGeom>
        </p:spPr>
      </p:pic>
      <p:sp>
        <p:nvSpPr>
          <p:cNvPr id="14" name="Text 0"/>
          <p:cNvSpPr/>
          <p:nvPr/>
        </p:nvSpPr>
        <p:spPr>
          <a:xfrm>
            <a:off x="1028700" y="952500"/>
            <a:ext cx="4667250" cy="7524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5700"/>
              </a:lnSpc>
            </a:pPr>
            <a:r>
              <a:rPr lang="en-US" sz="4875" b="1" i="0" dirty="0">
                <a:solidFill>
                  <a:srgbClr val="237ED4"/>
                </a:solidFill>
                <a:latin typeface="Calibri Bold" pitchFamily="34" charset="0"/>
                <a:ea typeface="Calibri Bold" pitchFamily="34" charset="-122"/>
                <a:cs typeface="Calibri Bold" pitchFamily="34" charset="-120"/>
              </a:rPr>
              <a:t>02:</a:t>
            </a:r>
            <a:r>
              <a:rPr lang="en-US" sz="4875" b="1" i="0" dirty="0">
                <a:solidFill>
                  <a:srgbClr val="000000"/>
                </a:solidFill>
                <a:latin typeface="Calibri Bold" pitchFamily="34" charset="0"/>
                <a:ea typeface="Calibri Bold" pitchFamily="34" charset="-122"/>
                <a:cs typeface="Calibri Bold" pitchFamily="34" charset="-120"/>
              </a:rPr>
              <a:t> Data Selection</a:t>
            </a:r>
            <a:endParaRPr lang="en-US" sz="4875" dirty="0"/>
          </a:p>
        </p:txBody>
      </p:sp>
      <p:sp>
        <p:nvSpPr>
          <p:cNvPr id="15" name="Text 1"/>
          <p:cNvSpPr/>
          <p:nvPr/>
        </p:nvSpPr>
        <p:spPr>
          <a:xfrm>
            <a:off x="2657475" y="5057775"/>
            <a:ext cx="2676525" cy="7429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2775"/>
              </a:lnSpc>
            </a:pPr>
            <a:r>
              <a:rPr lang="en-US" sz="2400" b="1" i="0" dirty="0">
                <a:solidFill>
                  <a:srgbClr val="000000"/>
                </a:solidFill>
                <a:latin typeface="Calibri Bold" pitchFamily="34" charset="0"/>
                <a:ea typeface="Calibri Bold" pitchFamily="34" charset="-122"/>
                <a:cs typeface="Calibri Bold" pitchFamily="34" charset="-120"/>
              </a:rPr>
              <a:t>Commodities players</a:t>
            </a:r>
            <a:endParaRPr lang="en-US" sz="2400" dirty="0"/>
          </a:p>
        </p:txBody>
      </p:sp>
      <p:sp>
        <p:nvSpPr>
          <p:cNvPr id="16" name="Text 2"/>
          <p:cNvSpPr/>
          <p:nvPr/>
        </p:nvSpPr>
        <p:spPr>
          <a:xfrm>
            <a:off x="8172450" y="5057775"/>
            <a:ext cx="1924050" cy="3714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2775"/>
              </a:lnSpc>
            </a:pPr>
            <a:r>
              <a:rPr lang="en-US" sz="2400" b="1" i="0" dirty="0">
                <a:solidFill>
                  <a:srgbClr val="000000"/>
                </a:solidFill>
                <a:latin typeface="Calibri Bold" pitchFamily="34" charset="0"/>
                <a:ea typeface="Calibri Bold" pitchFamily="34" charset="-122"/>
                <a:cs typeface="Calibri Bold" pitchFamily="34" charset="-120"/>
              </a:rPr>
              <a:t>Equites players</a:t>
            </a:r>
            <a:endParaRPr lang="en-US" sz="2400" dirty="0"/>
          </a:p>
        </p:txBody>
      </p:sp>
      <p:sp>
        <p:nvSpPr>
          <p:cNvPr id="17" name="Text 3"/>
          <p:cNvSpPr/>
          <p:nvPr/>
        </p:nvSpPr>
        <p:spPr>
          <a:xfrm>
            <a:off x="1814286" y="7886700"/>
            <a:ext cx="1364343" cy="295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2175"/>
              </a:lnSpc>
            </a:pPr>
            <a:r>
              <a:rPr lang="en-US" sz="1875" b="0" i="0" dirty="0">
                <a:solidFill>
                  <a:srgbClr val="000000"/>
                </a:solidFill>
                <a:latin typeface="Calibri Regular" pitchFamily="34" charset="0"/>
                <a:ea typeface="Calibri Regular" pitchFamily="34" charset="-122"/>
                <a:cs typeface="Calibri Regular" pitchFamily="34" charset="-120"/>
              </a:rPr>
              <a:t>Resources:</a:t>
            </a:r>
            <a:endParaRPr lang="en-US" sz="1875" dirty="0"/>
          </a:p>
        </p:txBody>
      </p:sp>
      <p:sp>
        <p:nvSpPr>
          <p:cNvPr id="18" name="Text 4"/>
          <p:cNvSpPr/>
          <p:nvPr/>
        </p:nvSpPr>
        <p:spPr>
          <a:xfrm>
            <a:off x="1814286" y="8277225"/>
            <a:ext cx="4876800" cy="76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3000"/>
              </a:lnSpc>
            </a:pPr>
            <a:r>
              <a:rPr lang="en-US" sz="2025" b="0" i="0" dirty="0">
                <a:solidFill>
                  <a:srgbClr val="000000"/>
                </a:solidFill>
                <a:latin typeface="Calibri Bold Italic" pitchFamily="34" charset="0"/>
                <a:ea typeface="Calibri Bold Italic" pitchFamily="34" charset="-122"/>
                <a:cs typeface="Calibri Bold Italic" pitchFamily="34" charset="-120"/>
                <a:hlinkClick r:id="rId17"/>
              </a:rPr>
              <a:t>https://cryptoquant.com/</a:t>
            </a:r>
            <a:endParaRPr lang="en-US" sz="2025" b="0" i="0" dirty="0">
              <a:solidFill>
                <a:srgbClr val="000000"/>
              </a:solidFill>
              <a:latin typeface="Calibri Bold Italic" pitchFamily="34" charset="0"/>
              <a:ea typeface="Calibri Bold Italic" pitchFamily="34" charset="-122"/>
              <a:cs typeface="Calibri Bold Italic" pitchFamily="34" charset="-120"/>
            </a:endParaRPr>
          </a:p>
          <a:p>
            <a:pPr>
              <a:lnSpc>
                <a:spcPts val="3000"/>
              </a:lnSpc>
            </a:pPr>
            <a:r>
              <a:rPr lang="en-US" sz="2025" b="0" i="0" dirty="0">
                <a:solidFill>
                  <a:srgbClr val="000000"/>
                </a:solidFill>
                <a:latin typeface="Calibri Bold Italic" pitchFamily="34" charset="0"/>
                <a:ea typeface="Calibri Bold Italic" pitchFamily="34" charset="-122"/>
                <a:cs typeface="Calibri Bold Italic" pitchFamily="34" charset="-120"/>
                <a:hlinkClick r:id="rId18"/>
              </a:rPr>
              <a:t>https://www.lookintobitcoin.com/charts/</a:t>
            </a:r>
            <a:endParaRPr lang="en-US" sz="2025" b="0" i="0" dirty="0">
              <a:solidFill>
                <a:srgbClr val="000000"/>
              </a:solidFill>
              <a:latin typeface="Calibri Bold Italic" pitchFamily="34" charset="0"/>
              <a:ea typeface="Calibri Bold Italic" pitchFamily="34" charset="-122"/>
              <a:cs typeface="Calibri Bold Italic" pitchFamily="34" charset="-120"/>
            </a:endParaRPr>
          </a:p>
          <a:p>
            <a:pPr>
              <a:lnSpc>
                <a:spcPts val="3000"/>
              </a:lnSpc>
            </a:pPr>
            <a:endParaRPr lang="en-US" sz="2025" dirty="0"/>
          </a:p>
        </p:txBody>
      </p:sp>
      <p:sp>
        <p:nvSpPr>
          <p:cNvPr id="19" name="Text 5"/>
          <p:cNvSpPr/>
          <p:nvPr/>
        </p:nvSpPr>
        <p:spPr>
          <a:xfrm>
            <a:off x="13096875" y="5581650"/>
            <a:ext cx="2609850" cy="8191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3225"/>
              </a:lnSpc>
            </a:pPr>
            <a:r>
              <a:rPr lang="en-US" sz="2100" b="0" i="0" dirty="0">
                <a:solidFill>
                  <a:srgbClr val="000000"/>
                </a:solidFill>
                <a:latin typeface="Calibri Regular" pitchFamily="34" charset="0"/>
                <a:ea typeface="Calibri Regular" pitchFamily="34" charset="-122"/>
                <a:cs typeface="Calibri Regular" pitchFamily="34" charset="-120"/>
              </a:rPr>
              <a:t>Major Coins? (BTC/ETH)
Alt-Coins?</a:t>
            </a:r>
            <a:endParaRPr lang="en-US" sz="2100" dirty="0"/>
          </a:p>
        </p:txBody>
      </p:sp>
      <p:sp>
        <p:nvSpPr>
          <p:cNvPr id="20" name="Text 6"/>
          <p:cNvSpPr/>
          <p:nvPr/>
        </p:nvSpPr>
        <p:spPr>
          <a:xfrm>
            <a:off x="12515850" y="5057775"/>
            <a:ext cx="3543300" cy="3714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2775"/>
              </a:lnSpc>
            </a:pPr>
            <a:r>
              <a:rPr lang="en-US" sz="2400" b="1" i="0" dirty="0">
                <a:solidFill>
                  <a:srgbClr val="000000"/>
                </a:solidFill>
                <a:latin typeface="Calibri Bold" pitchFamily="34" charset="0"/>
                <a:ea typeface="Calibri Bold" pitchFamily="34" charset="-122"/>
                <a:cs typeface="Calibri Bold" pitchFamily="34" charset="-120"/>
              </a:rPr>
              <a:t>Crypto players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120084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0" y="952500"/>
            <a:ext cx="8315325" cy="752475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1428750" y="2171700"/>
            <a:ext cx="5143500" cy="485775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6572250" y="2171700"/>
            <a:ext cx="5143500" cy="485775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11715750" y="2171700"/>
            <a:ext cx="5143500" cy="485775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3009900" y="3562350"/>
            <a:ext cx="1981200" cy="1981200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8153400" y="3562350"/>
            <a:ext cx="1981200" cy="1981200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13296900" y="3562350"/>
            <a:ext cx="1981200" cy="1981200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3381375" y="3324225"/>
            <a:ext cx="1238007" cy="2105025"/>
          </a:xfrm>
          <a:prstGeom prst="rect">
            <a:avLst/>
          </a:prstGeom>
        </p:spPr>
      </p:pic>
      <p:pic>
        <p:nvPicPr>
          <p:cNvPr id="11" name="Image 9" descr="preencoded.png"/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/>
        </p:blipFill>
        <p:spPr>
          <a:xfrm>
            <a:off x="8305800" y="3324225"/>
            <a:ext cx="1666875" cy="2105025"/>
          </a:xfrm>
          <a:prstGeom prst="rect">
            <a:avLst/>
          </a:prstGeom>
        </p:spPr>
      </p:pic>
      <p:pic>
        <p:nvPicPr>
          <p:cNvPr id="12" name="Image 10" descr="preencoded.png"/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/>
        </p:blipFill>
        <p:spPr>
          <a:xfrm>
            <a:off x="12525375" y="3324225"/>
            <a:ext cx="3524250" cy="2105025"/>
          </a:xfrm>
          <a:prstGeom prst="rect">
            <a:avLst/>
          </a:prstGeom>
        </p:spPr>
      </p:pic>
      <p:sp>
        <p:nvSpPr>
          <p:cNvPr id="13" name="Text 0"/>
          <p:cNvSpPr/>
          <p:nvPr/>
        </p:nvSpPr>
        <p:spPr>
          <a:xfrm>
            <a:off x="1028700" y="952500"/>
            <a:ext cx="7286625" cy="7524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5700"/>
              </a:lnSpc>
            </a:pPr>
            <a:r>
              <a:rPr lang="en-US" sz="4875" b="1" i="0" dirty="0">
                <a:solidFill>
                  <a:srgbClr val="27C2CC"/>
                </a:solidFill>
                <a:latin typeface="Calibri Bold" pitchFamily="34" charset="0"/>
                <a:ea typeface="Calibri Bold" pitchFamily="34" charset="-122"/>
                <a:cs typeface="Calibri Bold" pitchFamily="34" charset="-120"/>
              </a:rPr>
              <a:t>03:</a:t>
            </a:r>
            <a:r>
              <a:rPr lang="en-US" sz="4875" b="1" i="0" dirty="0">
                <a:solidFill>
                  <a:srgbClr val="000000"/>
                </a:solidFill>
                <a:latin typeface="Calibri Bold" pitchFamily="34" charset="0"/>
                <a:ea typeface="Calibri Bold" pitchFamily="34" charset="-122"/>
                <a:cs typeface="Calibri Bold" pitchFamily="34" charset="-120"/>
              </a:rPr>
              <a:t> Risk/Predictive Methods</a:t>
            </a:r>
            <a:endParaRPr lang="en-US" sz="4875" dirty="0"/>
          </a:p>
        </p:txBody>
      </p:sp>
      <p:sp>
        <p:nvSpPr>
          <p:cNvPr id="14" name="Text 1"/>
          <p:cNvSpPr/>
          <p:nvPr/>
        </p:nvSpPr>
        <p:spPr>
          <a:xfrm>
            <a:off x="3533775" y="5057775"/>
            <a:ext cx="914400" cy="3714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2775"/>
              </a:lnSpc>
            </a:pPr>
            <a:r>
              <a:rPr lang="en-US" sz="2400" b="1" i="0" dirty="0">
                <a:solidFill>
                  <a:srgbClr val="000000"/>
                </a:solidFill>
                <a:latin typeface="Calibri Bold" pitchFamily="34" charset="0"/>
                <a:ea typeface="Calibri Bold" pitchFamily="34" charset="-122"/>
                <a:cs typeface="Calibri Bold" pitchFamily="34" charset="-120"/>
              </a:rPr>
              <a:t>Signal?</a:t>
            </a:r>
            <a:endParaRPr lang="en-US" sz="2400" dirty="0"/>
          </a:p>
        </p:txBody>
      </p:sp>
      <p:sp>
        <p:nvSpPr>
          <p:cNvPr id="15" name="Text 2"/>
          <p:cNvSpPr/>
          <p:nvPr/>
        </p:nvSpPr>
        <p:spPr>
          <a:xfrm>
            <a:off x="8286750" y="5057775"/>
            <a:ext cx="1685925" cy="3714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2775"/>
              </a:lnSpc>
            </a:pPr>
            <a:r>
              <a:rPr lang="en-US" sz="2400" b="1" i="0" dirty="0">
                <a:solidFill>
                  <a:srgbClr val="000000"/>
                </a:solidFill>
                <a:latin typeface="Calibri Bold" pitchFamily="34" charset="0"/>
                <a:ea typeface="Calibri Bold" pitchFamily="34" charset="-122"/>
                <a:cs typeface="Calibri Bold" pitchFamily="34" charset="-120"/>
              </a:rPr>
              <a:t>Automation?</a:t>
            </a:r>
            <a:endParaRPr lang="en-US" sz="2400" dirty="0"/>
          </a:p>
        </p:txBody>
      </p:sp>
      <p:sp>
        <p:nvSpPr>
          <p:cNvPr id="16" name="Text 3"/>
          <p:cNvSpPr/>
          <p:nvPr/>
        </p:nvSpPr>
        <p:spPr>
          <a:xfrm>
            <a:off x="12515850" y="5057775"/>
            <a:ext cx="3543300" cy="3714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2775"/>
              </a:lnSpc>
            </a:pPr>
            <a:r>
              <a:rPr lang="en-US" sz="2400" b="1" i="0" dirty="0">
                <a:solidFill>
                  <a:srgbClr val="000000"/>
                </a:solidFill>
                <a:latin typeface="Calibri Bold" pitchFamily="34" charset="0"/>
                <a:ea typeface="Calibri Bold" pitchFamily="34" charset="-122"/>
                <a:cs typeface="Calibri Bold" pitchFamily="34" charset="-120"/>
              </a:rPr>
              <a:t>Agent based?</a:t>
            </a:r>
            <a:endParaRPr lang="en-US" sz="2400" dirty="0"/>
          </a:p>
        </p:txBody>
      </p:sp>
      <p:sp>
        <p:nvSpPr>
          <p:cNvPr id="17" name="Text 4"/>
          <p:cNvSpPr/>
          <p:nvPr/>
        </p:nvSpPr>
        <p:spPr>
          <a:xfrm>
            <a:off x="1809750" y="9220199"/>
            <a:ext cx="5099050" cy="295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2175"/>
              </a:lnSpc>
            </a:pPr>
            <a:r>
              <a:rPr lang="en-US" sz="1875" b="0" i="0" dirty="0">
                <a:solidFill>
                  <a:srgbClr val="000000"/>
                </a:solidFill>
                <a:latin typeface="Calibri Regular" pitchFamily="34" charset="0"/>
                <a:ea typeface="Calibri Regular" pitchFamily="34" charset="-122"/>
                <a:cs typeface="Calibri Regular" pitchFamily="34" charset="-120"/>
              </a:rPr>
              <a:t>Stock Prediction Using Tensorflow (RNN/LSTM)</a:t>
            </a:r>
            <a:endParaRPr lang="en-US" sz="1875" dirty="0"/>
          </a:p>
        </p:txBody>
      </p:sp>
      <p:sp>
        <p:nvSpPr>
          <p:cNvPr id="18" name="Text 5"/>
          <p:cNvSpPr/>
          <p:nvPr/>
        </p:nvSpPr>
        <p:spPr>
          <a:xfrm>
            <a:off x="1790700" y="9536961"/>
            <a:ext cx="5591175" cy="3143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2400"/>
              </a:lnSpc>
            </a:pPr>
            <a:r>
              <a:rPr lang="en-US" sz="2025" b="0" i="0" dirty="0">
                <a:solidFill>
                  <a:srgbClr val="000000"/>
                </a:solidFill>
                <a:latin typeface="Calibri Bold Italic" pitchFamily="34" charset="0"/>
                <a:ea typeface="Calibri Bold Italic" pitchFamily="34" charset="-122"/>
                <a:cs typeface="Calibri Bold Italic" pitchFamily="34" charset="-120"/>
                <a:hlinkClick r:id="rId17"/>
              </a:rPr>
              <a:t>https://www.youtube.com/watch?v=p5pDBGoJmR0</a:t>
            </a:r>
            <a:endParaRPr lang="en-US" sz="2025" b="0" i="0" dirty="0">
              <a:solidFill>
                <a:srgbClr val="000000"/>
              </a:solidFill>
              <a:latin typeface="Calibri Bold Italic" pitchFamily="34" charset="0"/>
              <a:ea typeface="Calibri Bold Italic" pitchFamily="34" charset="-122"/>
              <a:cs typeface="Calibri Bold Italic" pitchFamily="34" charset="-120"/>
            </a:endParaRPr>
          </a:p>
          <a:p>
            <a:pPr algn="l">
              <a:lnSpc>
                <a:spcPts val="2400"/>
              </a:lnSpc>
            </a:pPr>
            <a:endParaRPr lang="en-US" sz="2025" dirty="0"/>
          </a:p>
        </p:txBody>
      </p:sp>
      <p:sp>
        <p:nvSpPr>
          <p:cNvPr id="19" name="Text 6"/>
          <p:cNvSpPr/>
          <p:nvPr/>
        </p:nvSpPr>
        <p:spPr>
          <a:xfrm>
            <a:off x="1790700" y="7720354"/>
            <a:ext cx="4537529" cy="256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2175"/>
              </a:lnSpc>
            </a:pPr>
            <a:r>
              <a:rPr lang="en-US" sz="1875" b="0" i="0" dirty="0">
                <a:solidFill>
                  <a:srgbClr val="000000"/>
                </a:solidFill>
                <a:latin typeface="Calibri Regular" pitchFamily="34" charset="0"/>
                <a:ea typeface="Calibri Regular" pitchFamily="34" charset="-122"/>
                <a:cs typeface="Calibri Regular" pitchFamily="34" charset="-120"/>
              </a:rPr>
              <a:t>How to Code a Trading Bot in Python</a:t>
            </a:r>
            <a:endParaRPr lang="en-US" sz="1875" dirty="0"/>
          </a:p>
        </p:txBody>
      </p:sp>
      <p:sp>
        <p:nvSpPr>
          <p:cNvPr id="20" name="Text 7"/>
          <p:cNvSpPr/>
          <p:nvPr/>
        </p:nvSpPr>
        <p:spPr>
          <a:xfrm>
            <a:off x="1809750" y="7967662"/>
            <a:ext cx="5276850" cy="3143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2400"/>
              </a:lnSpc>
            </a:pPr>
            <a:r>
              <a:rPr lang="en-US" sz="2025" b="0" i="0" dirty="0">
                <a:solidFill>
                  <a:srgbClr val="000000"/>
                </a:solidFill>
                <a:latin typeface="Calibri Bold Italic" pitchFamily="34" charset="0"/>
                <a:ea typeface="Calibri Bold Italic" pitchFamily="34" charset="-122"/>
                <a:cs typeface="Calibri Bold Italic" pitchFamily="34" charset="-120"/>
                <a:hlinkClick r:id="rId18"/>
              </a:rPr>
              <a:t>https://www.youtube.com/watch?v=s8uyLscRl-Q</a:t>
            </a:r>
            <a:endParaRPr lang="en-US" sz="2025" b="0" i="0" dirty="0">
              <a:solidFill>
                <a:srgbClr val="000000"/>
              </a:solidFill>
              <a:latin typeface="Calibri Bold Italic" pitchFamily="34" charset="0"/>
              <a:ea typeface="Calibri Bold Italic" pitchFamily="34" charset="-122"/>
              <a:cs typeface="Calibri Bold Italic" pitchFamily="34" charset="-120"/>
            </a:endParaRPr>
          </a:p>
          <a:p>
            <a:pPr algn="l">
              <a:lnSpc>
                <a:spcPts val="2400"/>
              </a:lnSpc>
            </a:pPr>
            <a:endParaRPr lang="en-US" sz="2025" dirty="0"/>
          </a:p>
        </p:txBody>
      </p:sp>
      <p:sp>
        <p:nvSpPr>
          <p:cNvPr id="21" name="Text 8"/>
          <p:cNvSpPr/>
          <p:nvPr/>
        </p:nvSpPr>
        <p:spPr>
          <a:xfrm>
            <a:off x="1790700" y="8520114"/>
            <a:ext cx="5016500" cy="2809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2175"/>
              </a:lnSpc>
            </a:pPr>
            <a:r>
              <a:rPr lang="en-US" sz="1875" b="0" i="0" dirty="0">
                <a:solidFill>
                  <a:srgbClr val="000000"/>
                </a:solidFill>
                <a:latin typeface="Calibri Regular" pitchFamily="34" charset="0"/>
                <a:ea typeface="Calibri Regular" pitchFamily="34" charset="-122"/>
                <a:cs typeface="Calibri Regular" pitchFamily="34" charset="-120"/>
              </a:rPr>
              <a:t>Algorithmic Trading Using Python</a:t>
            </a:r>
            <a:endParaRPr lang="en-US" sz="1875" dirty="0"/>
          </a:p>
        </p:txBody>
      </p:sp>
      <p:sp>
        <p:nvSpPr>
          <p:cNvPr id="22" name="Text 9"/>
          <p:cNvSpPr/>
          <p:nvPr/>
        </p:nvSpPr>
        <p:spPr>
          <a:xfrm>
            <a:off x="1790700" y="8801102"/>
            <a:ext cx="5419725" cy="3143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2400"/>
              </a:lnSpc>
            </a:pPr>
            <a:r>
              <a:rPr lang="en-US" sz="2025" b="0" i="0" dirty="0">
                <a:solidFill>
                  <a:srgbClr val="000000"/>
                </a:solidFill>
                <a:latin typeface="Calibri Bold Italic" pitchFamily="34" charset="0"/>
                <a:ea typeface="Calibri Bold Italic" pitchFamily="34" charset="-122"/>
                <a:cs typeface="Calibri Bold Italic" pitchFamily="34" charset="-120"/>
                <a:hlinkClick r:id="rId19"/>
              </a:rPr>
              <a:t>https://www.youtube.com/watch?v=xfzGZB4HhEE</a:t>
            </a:r>
            <a:endParaRPr lang="en-US" sz="2025" b="0" i="0" dirty="0">
              <a:solidFill>
                <a:srgbClr val="000000"/>
              </a:solidFill>
              <a:latin typeface="Calibri Bold Italic" pitchFamily="34" charset="0"/>
              <a:ea typeface="Calibri Bold Italic" pitchFamily="34" charset="-122"/>
              <a:cs typeface="Calibri Bold Italic" pitchFamily="34" charset="-120"/>
            </a:endParaRPr>
          </a:p>
          <a:p>
            <a:pPr algn="l">
              <a:lnSpc>
                <a:spcPts val="2400"/>
              </a:lnSpc>
            </a:pPr>
            <a:endParaRPr lang="en-US" sz="2025" dirty="0"/>
          </a:p>
          <a:p>
            <a:pPr algn="l">
              <a:lnSpc>
                <a:spcPts val="2400"/>
              </a:lnSpc>
            </a:pPr>
            <a:endParaRPr lang="en-US" sz="2025" dirty="0"/>
          </a:p>
        </p:txBody>
      </p:sp>
      <p:sp>
        <p:nvSpPr>
          <p:cNvPr id="23" name="Text 10"/>
          <p:cNvSpPr/>
          <p:nvPr/>
        </p:nvSpPr>
        <p:spPr>
          <a:xfrm>
            <a:off x="1790700" y="7346043"/>
            <a:ext cx="1171575" cy="3143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2400"/>
              </a:lnSpc>
            </a:pPr>
            <a:r>
              <a:rPr lang="en-US" sz="2025" i="0" dirty="0">
                <a:ea typeface="Calibri Bold" pitchFamily="34" charset="-122"/>
                <a:cs typeface="Calibri Bold" pitchFamily="34" charset="-120"/>
              </a:rPr>
              <a:t>Resources</a:t>
            </a:r>
            <a:r>
              <a:rPr lang="en-US" sz="2025" i="0" dirty="0">
                <a:solidFill>
                  <a:srgbClr val="9C9C9C"/>
                </a:solidFill>
                <a:latin typeface="Calibri Bold" pitchFamily="34" charset="0"/>
                <a:ea typeface="Calibri Bold" pitchFamily="34" charset="-122"/>
                <a:cs typeface="Calibri Bold" pitchFamily="34" charset="-120"/>
              </a:rPr>
              <a:t>:</a:t>
            </a:r>
            <a:endParaRPr lang="en-US" sz="202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0" y="952500"/>
            <a:ext cx="8001000" cy="752475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1428750" y="2028825"/>
            <a:ext cx="15430500" cy="38100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1428750" y="5553075"/>
            <a:ext cx="10287000" cy="3810000"/>
          </a:xfrm>
          <a:prstGeom prst="rect">
            <a:avLst/>
          </a:prstGeom>
        </p:spPr>
      </p:pic>
      <p:sp>
        <p:nvSpPr>
          <p:cNvPr id="6" name="Text 0"/>
          <p:cNvSpPr/>
          <p:nvPr/>
        </p:nvSpPr>
        <p:spPr>
          <a:xfrm>
            <a:off x="1028700" y="952500"/>
            <a:ext cx="6972300" cy="7524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5700"/>
              </a:lnSpc>
            </a:pPr>
            <a:r>
              <a:rPr lang="en-US" sz="4875" b="1" i="0" dirty="0">
                <a:solidFill>
                  <a:srgbClr val="6CD87F"/>
                </a:solidFill>
                <a:latin typeface="Calibri Bold" pitchFamily="34" charset="0"/>
                <a:ea typeface="Calibri Bold" pitchFamily="34" charset="-122"/>
                <a:cs typeface="Calibri Bold" pitchFamily="34" charset="-120"/>
              </a:rPr>
              <a:t>04:</a:t>
            </a:r>
            <a:r>
              <a:rPr lang="en-US" sz="4875" b="1" i="0" dirty="0">
                <a:solidFill>
                  <a:srgbClr val="000000"/>
                </a:solidFill>
                <a:latin typeface="Calibri Bold" pitchFamily="34" charset="0"/>
                <a:ea typeface="Calibri Bold" pitchFamily="34" charset="-122"/>
                <a:cs typeface="Calibri Bold" pitchFamily="34" charset="-120"/>
              </a:rPr>
              <a:t> Predictive Performance</a:t>
            </a:r>
            <a:endParaRPr lang="en-US" sz="4875" dirty="0"/>
          </a:p>
        </p:txBody>
      </p:sp>
      <p:sp>
        <p:nvSpPr>
          <p:cNvPr id="7" name="Text 1"/>
          <p:cNvSpPr/>
          <p:nvPr/>
        </p:nvSpPr>
        <p:spPr>
          <a:xfrm>
            <a:off x="3343275" y="4524375"/>
            <a:ext cx="1304925" cy="3714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2775"/>
              </a:lnSpc>
            </a:pPr>
            <a:r>
              <a:rPr lang="en-US" sz="2400" b="1" i="0" dirty="0">
                <a:solidFill>
                  <a:srgbClr val="000000"/>
                </a:solidFill>
                <a:latin typeface="Calibri Bold" pitchFamily="34" charset="0"/>
                <a:ea typeface="Calibri Bold" pitchFamily="34" charset="-122"/>
                <a:cs typeface="Calibri Bold" pitchFamily="34" charset="-120"/>
              </a:rPr>
              <a:t>Validation</a:t>
            </a:r>
            <a:endParaRPr lang="en-US" sz="2400" dirty="0"/>
          </a:p>
        </p:txBody>
      </p:sp>
      <p:sp>
        <p:nvSpPr>
          <p:cNvPr id="8" name="Text 2"/>
          <p:cNvSpPr/>
          <p:nvPr/>
        </p:nvSpPr>
        <p:spPr>
          <a:xfrm>
            <a:off x="8401050" y="4524375"/>
            <a:ext cx="1476375" cy="3714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2775"/>
              </a:lnSpc>
            </a:pPr>
            <a:r>
              <a:rPr lang="en-US" sz="2400" b="1" i="0" dirty="0">
                <a:solidFill>
                  <a:srgbClr val="000000"/>
                </a:solidFill>
                <a:latin typeface="Calibri Bold" pitchFamily="34" charset="0"/>
                <a:ea typeface="Calibri Bold" pitchFamily="34" charset="-122"/>
                <a:cs typeface="Calibri Bold" pitchFamily="34" charset="-120"/>
              </a:rPr>
              <a:t>Time Series</a:t>
            </a:r>
            <a:endParaRPr lang="en-US" sz="2400" dirty="0"/>
          </a:p>
        </p:txBody>
      </p:sp>
      <p:sp>
        <p:nvSpPr>
          <p:cNvPr id="9" name="Text 3"/>
          <p:cNvSpPr/>
          <p:nvPr/>
        </p:nvSpPr>
        <p:spPr>
          <a:xfrm>
            <a:off x="13763625" y="4524375"/>
            <a:ext cx="1038225" cy="3714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2775"/>
              </a:lnSpc>
            </a:pPr>
            <a:r>
              <a:rPr lang="en-US" sz="2400" b="1" i="0" dirty="0">
                <a:solidFill>
                  <a:srgbClr val="000000"/>
                </a:solidFill>
                <a:latin typeface="Calibri Bold" pitchFamily="34" charset="0"/>
                <a:ea typeface="Calibri Bold" pitchFamily="34" charset="-122"/>
                <a:cs typeface="Calibri Bold" pitchFamily="34" charset="-120"/>
              </a:rPr>
              <a:t>Hit Rate</a:t>
            </a:r>
            <a:endParaRPr lang="en-US" sz="2400" dirty="0"/>
          </a:p>
        </p:txBody>
      </p:sp>
      <p:sp>
        <p:nvSpPr>
          <p:cNvPr id="10" name="Text 4"/>
          <p:cNvSpPr/>
          <p:nvPr/>
        </p:nvSpPr>
        <p:spPr>
          <a:xfrm>
            <a:off x="3009900" y="8048625"/>
            <a:ext cx="1971675" cy="3714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2775"/>
              </a:lnSpc>
            </a:pPr>
            <a:r>
              <a:rPr lang="en-US" sz="2400" b="1" i="0" dirty="0">
                <a:solidFill>
                  <a:srgbClr val="000000"/>
                </a:solidFill>
                <a:latin typeface="Calibri Bold" pitchFamily="34" charset="0"/>
                <a:ea typeface="Calibri Bold" pitchFamily="34" charset="-122"/>
                <a:cs typeface="Calibri Bold" pitchFamily="34" charset="-120"/>
              </a:rPr>
              <a:t>Regime Change</a:t>
            </a:r>
            <a:endParaRPr lang="en-US" sz="2400" dirty="0"/>
          </a:p>
        </p:txBody>
      </p:sp>
      <p:sp>
        <p:nvSpPr>
          <p:cNvPr id="11" name="Text 5"/>
          <p:cNvSpPr/>
          <p:nvPr/>
        </p:nvSpPr>
        <p:spPr>
          <a:xfrm>
            <a:off x="7505700" y="8048625"/>
            <a:ext cx="3257550" cy="7429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2775"/>
              </a:lnSpc>
            </a:pPr>
            <a:r>
              <a:rPr lang="en-US" sz="2400" b="1" i="0" dirty="0">
                <a:solidFill>
                  <a:srgbClr val="000000"/>
                </a:solidFill>
                <a:latin typeface="Calibri Bold" pitchFamily="34" charset="0"/>
                <a:ea typeface="Calibri Bold" pitchFamily="34" charset="-122"/>
                <a:cs typeface="Calibri Bold" pitchFamily="34" charset="-120"/>
              </a:rPr>
              <a:t>Other common traps (common)</a:t>
            </a:r>
            <a:endParaRPr lang="en-US" sz="2400" dirty="0"/>
          </a:p>
        </p:txBody>
      </p:sp>
      <p:sp>
        <p:nvSpPr>
          <p:cNvPr id="12" name="Text 6"/>
          <p:cNvSpPr/>
          <p:nvPr/>
        </p:nvSpPr>
        <p:spPr>
          <a:xfrm>
            <a:off x="1836420" y="9067800"/>
            <a:ext cx="1404620" cy="295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2175"/>
              </a:lnSpc>
            </a:pPr>
            <a:r>
              <a:rPr lang="en-US" sz="2000" b="0" i="0" dirty="0">
                <a:solidFill>
                  <a:srgbClr val="000000"/>
                </a:solidFill>
                <a:latin typeface="Calibri" panose="020F0502020204030204" pitchFamily="34" charset="0"/>
                <a:ea typeface="Calibri Regular" pitchFamily="34" charset="-122"/>
                <a:cs typeface="Calibri Regular" pitchFamily="34" charset="-120"/>
              </a:rPr>
              <a:t>Resources:</a:t>
            </a:r>
            <a:endParaRPr lang="en-US" sz="2000" dirty="0">
              <a:latin typeface="Calibri" panose="020F0502020204030204" pitchFamily="34" charset="0"/>
            </a:endParaRPr>
          </a:p>
        </p:txBody>
      </p:sp>
      <p:sp>
        <p:nvSpPr>
          <p:cNvPr id="13" name="Text 7"/>
          <p:cNvSpPr/>
          <p:nvPr/>
        </p:nvSpPr>
        <p:spPr>
          <a:xfrm>
            <a:off x="1814512" y="9391650"/>
            <a:ext cx="8812848" cy="3721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2400"/>
              </a:lnSpc>
            </a:pPr>
            <a:r>
              <a:rPr lang="en-US" sz="2025" b="0" i="0" dirty="0">
                <a:solidFill>
                  <a:srgbClr val="000000"/>
                </a:solidFill>
                <a:latin typeface="Calibri Bold Italic" pitchFamily="34" charset="0"/>
                <a:ea typeface="Calibri Bold Italic" pitchFamily="34" charset="-122"/>
                <a:cs typeface="Calibri Bold Italic" pitchFamily="34" charset="-120"/>
                <a:hlinkClick r:id="rId8"/>
              </a:rPr>
              <a:t>https://towardsdatascience.com/model-validation-techniques-for-time-series-3518269bd5b3</a:t>
            </a:r>
            <a:endParaRPr lang="en-US" sz="2025" b="0" i="0" dirty="0">
              <a:solidFill>
                <a:srgbClr val="000000"/>
              </a:solidFill>
              <a:latin typeface="Calibri Bold Italic" pitchFamily="34" charset="0"/>
              <a:ea typeface="Calibri Bold Italic" pitchFamily="34" charset="-122"/>
              <a:cs typeface="Calibri Bold Italic" pitchFamily="34" charset="-120"/>
            </a:endParaRPr>
          </a:p>
          <a:p>
            <a:pPr algn="l">
              <a:lnSpc>
                <a:spcPts val="2400"/>
              </a:lnSpc>
            </a:pPr>
            <a:endParaRPr lang="en-US" sz="2025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0" y="952500"/>
            <a:ext cx="6457950" cy="752475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1047750" y="2171700"/>
            <a:ext cx="4191000" cy="542925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5048250" y="2171700"/>
            <a:ext cx="4191000" cy="542925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9048750" y="2171700"/>
            <a:ext cx="4191000" cy="542925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13049250" y="2171700"/>
            <a:ext cx="4191000" cy="5429250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2152650" y="3657600"/>
            <a:ext cx="1981200" cy="1981200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6153150" y="3657600"/>
            <a:ext cx="1981200" cy="1981200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10153650" y="3657600"/>
            <a:ext cx="1981200" cy="1981200"/>
          </a:xfrm>
          <a:prstGeom prst="rect">
            <a:avLst/>
          </a:prstGeom>
        </p:spPr>
      </p:pic>
      <p:pic>
        <p:nvPicPr>
          <p:cNvPr id="11" name="Image 9" descr="preencoded.png"/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14154150" y="3657600"/>
            <a:ext cx="1981200" cy="1981200"/>
          </a:xfrm>
          <a:prstGeom prst="rect">
            <a:avLst/>
          </a:prstGeom>
        </p:spPr>
      </p:pic>
      <p:pic>
        <p:nvPicPr>
          <p:cNvPr id="12" name="Image 10" descr="preencoded.png"/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/>
        </p:blipFill>
        <p:spPr>
          <a:xfrm>
            <a:off x="2324100" y="3419475"/>
            <a:ext cx="1628775" cy="2105025"/>
          </a:xfrm>
          <a:prstGeom prst="rect">
            <a:avLst/>
          </a:prstGeom>
        </p:spPr>
      </p:pic>
      <p:pic>
        <p:nvPicPr>
          <p:cNvPr id="13" name="Image 11" descr="preencoded.png"/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/>
        </p:blipFill>
        <p:spPr>
          <a:xfrm>
            <a:off x="6296025" y="3419475"/>
            <a:ext cx="1685925" cy="2105025"/>
          </a:xfrm>
          <a:prstGeom prst="rect">
            <a:avLst/>
          </a:prstGeom>
        </p:spPr>
      </p:pic>
      <p:pic>
        <p:nvPicPr>
          <p:cNvPr id="14" name="Image 12" descr="preencoded.png"/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/>
        </p:blipFill>
        <p:spPr>
          <a:xfrm>
            <a:off x="10134600" y="3419475"/>
            <a:ext cx="2009775" cy="2476500"/>
          </a:xfrm>
          <a:prstGeom prst="rect">
            <a:avLst/>
          </a:prstGeom>
        </p:spPr>
      </p:pic>
      <p:pic>
        <p:nvPicPr>
          <p:cNvPr id="15" name="Image 13" descr="preencoded.png"/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/>
        </p:blipFill>
        <p:spPr>
          <a:xfrm>
            <a:off x="14154150" y="3419475"/>
            <a:ext cx="1981200" cy="2476500"/>
          </a:xfrm>
          <a:prstGeom prst="rect">
            <a:avLst/>
          </a:prstGeom>
        </p:spPr>
      </p:pic>
      <p:sp>
        <p:nvSpPr>
          <p:cNvPr id="16" name="Text 0"/>
          <p:cNvSpPr/>
          <p:nvPr/>
        </p:nvSpPr>
        <p:spPr>
          <a:xfrm>
            <a:off x="1028700" y="952500"/>
            <a:ext cx="5429250" cy="7524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5700"/>
              </a:lnSpc>
            </a:pPr>
            <a:r>
              <a:rPr lang="en-US" sz="4875" b="1" i="0" dirty="0">
                <a:solidFill>
                  <a:srgbClr val="E2DC25"/>
                </a:solidFill>
                <a:latin typeface="Calibri Bold" pitchFamily="34" charset="0"/>
                <a:ea typeface="Calibri Bold" pitchFamily="34" charset="-122"/>
                <a:cs typeface="Calibri Bold" pitchFamily="34" charset="-120"/>
              </a:rPr>
              <a:t>05:</a:t>
            </a:r>
            <a:r>
              <a:rPr lang="en-US" sz="4875" b="1" i="0" dirty="0">
                <a:solidFill>
                  <a:srgbClr val="000000"/>
                </a:solidFill>
                <a:latin typeface="Calibri Bold" pitchFamily="34" charset="0"/>
                <a:ea typeface="Calibri Bold" pitchFamily="34" charset="-122"/>
                <a:cs typeface="Calibri Bold" pitchFamily="34" charset="-120"/>
              </a:rPr>
              <a:t> Portfolio Analysis</a:t>
            </a:r>
            <a:endParaRPr lang="en-US" sz="4875" dirty="0"/>
          </a:p>
        </p:txBody>
      </p:sp>
      <p:sp>
        <p:nvSpPr>
          <p:cNvPr id="17" name="Text 1"/>
          <p:cNvSpPr/>
          <p:nvPr/>
        </p:nvSpPr>
        <p:spPr>
          <a:xfrm>
            <a:off x="2314575" y="5153025"/>
            <a:ext cx="1647825" cy="3714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2775"/>
              </a:lnSpc>
            </a:pPr>
            <a:r>
              <a:rPr lang="en-US" sz="2400" b="1" i="0" dirty="0">
                <a:solidFill>
                  <a:srgbClr val="000000"/>
                </a:solidFill>
                <a:latin typeface="Calibri Bold" pitchFamily="34" charset="0"/>
                <a:ea typeface="Calibri Bold" pitchFamily="34" charset="-122"/>
                <a:cs typeface="Calibri Bold" pitchFamily="34" charset="-120"/>
              </a:rPr>
              <a:t>Paper Trades</a:t>
            </a:r>
            <a:endParaRPr lang="en-US" sz="2400" dirty="0"/>
          </a:p>
        </p:txBody>
      </p:sp>
      <p:sp>
        <p:nvSpPr>
          <p:cNvPr id="18" name="Text 2"/>
          <p:cNvSpPr/>
          <p:nvPr/>
        </p:nvSpPr>
        <p:spPr>
          <a:xfrm>
            <a:off x="6276975" y="5153025"/>
            <a:ext cx="1704975" cy="3714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2775"/>
              </a:lnSpc>
            </a:pPr>
            <a:r>
              <a:rPr lang="en-US" sz="2400" b="1" i="0" dirty="0">
                <a:solidFill>
                  <a:srgbClr val="000000"/>
                </a:solidFill>
                <a:latin typeface="Calibri Bold" pitchFamily="34" charset="0"/>
                <a:ea typeface="Calibri Bold" pitchFamily="34" charset="-122"/>
                <a:cs typeface="Calibri Bold" pitchFamily="34" charset="-120"/>
              </a:rPr>
              <a:t>Stress testing</a:t>
            </a:r>
            <a:endParaRPr lang="en-US" sz="2400" dirty="0"/>
          </a:p>
        </p:txBody>
      </p:sp>
      <p:sp>
        <p:nvSpPr>
          <p:cNvPr id="19" name="Text 3"/>
          <p:cNvSpPr/>
          <p:nvPr/>
        </p:nvSpPr>
        <p:spPr>
          <a:xfrm>
            <a:off x="10125075" y="5153025"/>
            <a:ext cx="2028825" cy="7429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2775"/>
              </a:lnSpc>
            </a:pPr>
            <a:r>
              <a:rPr lang="en-US" sz="2400" b="1" i="0" dirty="0">
                <a:solidFill>
                  <a:srgbClr val="000000"/>
                </a:solidFill>
                <a:latin typeface="Calibri Bold" pitchFamily="34" charset="0"/>
                <a:ea typeface="Calibri Bold" pitchFamily="34" charset="-122"/>
                <a:cs typeface="Calibri Bold" pitchFamily="34" charset="-120"/>
              </a:rPr>
              <a:t>Draw down models</a:t>
            </a:r>
            <a:endParaRPr lang="en-US" sz="2400" dirty="0"/>
          </a:p>
        </p:txBody>
      </p:sp>
      <p:sp>
        <p:nvSpPr>
          <p:cNvPr id="20" name="Text 4"/>
          <p:cNvSpPr/>
          <p:nvPr/>
        </p:nvSpPr>
        <p:spPr>
          <a:xfrm>
            <a:off x="14144625" y="5153025"/>
            <a:ext cx="2000250" cy="7429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2775"/>
              </a:lnSpc>
            </a:pPr>
            <a:r>
              <a:rPr lang="en-US" sz="2400" b="1" i="0" dirty="0">
                <a:solidFill>
                  <a:srgbClr val="000000"/>
                </a:solidFill>
                <a:latin typeface="Calibri Bold" pitchFamily="34" charset="0"/>
                <a:ea typeface="Calibri Bold" pitchFamily="34" charset="-122"/>
                <a:cs typeface="Calibri Bold" pitchFamily="34" charset="-120"/>
              </a:rPr>
              <a:t>Financial Risk Metrics</a:t>
            </a:r>
            <a:endParaRPr lang="en-US" sz="2400" dirty="0"/>
          </a:p>
        </p:txBody>
      </p:sp>
      <p:sp>
        <p:nvSpPr>
          <p:cNvPr id="21" name="Text 5"/>
          <p:cNvSpPr/>
          <p:nvPr/>
        </p:nvSpPr>
        <p:spPr>
          <a:xfrm>
            <a:off x="1446530" y="7543800"/>
            <a:ext cx="1266190" cy="295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2175"/>
              </a:lnSpc>
            </a:pPr>
            <a:r>
              <a:rPr lang="en-US" sz="1875" b="0" i="0" dirty="0">
                <a:solidFill>
                  <a:srgbClr val="000000"/>
                </a:solidFill>
                <a:latin typeface="Calibri Regular" pitchFamily="34" charset="0"/>
                <a:ea typeface="Calibri Regular" pitchFamily="34" charset="-122"/>
                <a:cs typeface="Calibri Regular" pitchFamily="34" charset="-120"/>
              </a:rPr>
              <a:t>Resources:</a:t>
            </a:r>
            <a:endParaRPr lang="en-US" sz="1875" dirty="0"/>
          </a:p>
        </p:txBody>
      </p:sp>
      <p:sp>
        <p:nvSpPr>
          <p:cNvPr id="22" name="Text 6"/>
          <p:cNvSpPr/>
          <p:nvPr/>
        </p:nvSpPr>
        <p:spPr>
          <a:xfrm>
            <a:off x="7055483" y="8133079"/>
            <a:ext cx="3069592" cy="3143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1725"/>
              </a:lnSpc>
            </a:pPr>
            <a:r>
              <a:rPr lang="en-US" sz="1500" i="0" dirty="0">
                <a:solidFill>
                  <a:srgbClr val="000000"/>
                </a:solidFill>
                <a:latin typeface="Calibri Bold" pitchFamily="34" charset="0"/>
                <a:ea typeface="Calibri Bold" pitchFamily="34" charset="-122"/>
                <a:cs typeface="Calibri Bold" pitchFamily="34" charset="-120"/>
              </a:rPr>
              <a:t>(Mostly Personal Finance examples)</a:t>
            </a:r>
            <a:endParaRPr lang="en-US" sz="1500" dirty="0"/>
          </a:p>
        </p:txBody>
      </p:sp>
      <p:sp>
        <p:nvSpPr>
          <p:cNvPr id="23" name="Text 7"/>
          <p:cNvSpPr/>
          <p:nvPr/>
        </p:nvSpPr>
        <p:spPr>
          <a:xfrm>
            <a:off x="1456690" y="8081327"/>
            <a:ext cx="5457825" cy="3143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2400"/>
              </a:lnSpc>
            </a:pPr>
            <a:r>
              <a:rPr lang="en-US" sz="2025" b="0" i="0" dirty="0">
                <a:solidFill>
                  <a:srgbClr val="000000"/>
                </a:solidFill>
                <a:latin typeface="Calibri Bold Italic" pitchFamily="34" charset="0"/>
                <a:ea typeface="Calibri Bold Italic" pitchFamily="34" charset="-122"/>
                <a:cs typeface="Calibri Bold Italic" pitchFamily="34" charset="-120"/>
                <a:hlinkClick r:id="rId21"/>
              </a:rPr>
              <a:t>https://wallethacks.com/best-portfolio-analyzers/</a:t>
            </a:r>
            <a:endParaRPr lang="en-US" sz="2025" b="0" i="0" dirty="0">
              <a:solidFill>
                <a:srgbClr val="000000"/>
              </a:solidFill>
              <a:latin typeface="Calibri Bold Italic" pitchFamily="34" charset="0"/>
              <a:ea typeface="Calibri Bold Italic" pitchFamily="34" charset="-122"/>
              <a:cs typeface="Calibri Bold Italic" pitchFamily="34" charset="-120"/>
            </a:endParaRPr>
          </a:p>
          <a:p>
            <a:pPr algn="l">
              <a:lnSpc>
                <a:spcPts val="2400"/>
              </a:lnSpc>
            </a:pPr>
            <a:endParaRPr lang="en-US" sz="2025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0" y="952500"/>
            <a:ext cx="6534150" cy="752475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1047750" y="2657475"/>
            <a:ext cx="1981200" cy="2028825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3543300" y="7724775"/>
            <a:ext cx="1762125" cy="81915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3543300" y="3352800"/>
            <a:ext cx="2771775" cy="409575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3543300" y="3857625"/>
            <a:ext cx="5476875" cy="2047875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/>
        </p:blipFill>
        <p:spPr>
          <a:xfrm>
            <a:off x="1047750" y="6981825"/>
            <a:ext cx="1981200" cy="2028825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16"/>
          <a:srcRect/>
          <a:stretch/>
        </p:blipFill>
        <p:spPr>
          <a:xfrm>
            <a:off x="9925050" y="2209800"/>
            <a:ext cx="8362950" cy="4276725"/>
          </a:xfrm>
          <a:prstGeom prst="rect">
            <a:avLst/>
          </a:prstGeom>
        </p:spPr>
      </p:pic>
      <p:sp>
        <p:nvSpPr>
          <p:cNvPr id="10" name="Text 0"/>
          <p:cNvSpPr/>
          <p:nvPr/>
        </p:nvSpPr>
        <p:spPr>
          <a:xfrm>
            <a:off x="1028700" y="952500"/>
            <a:ext cx="5505450" cy="7524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5700"/>
              </a:lnSpc>
            </a:pPr>
            <a:r>
              <a:rPr lang="en-US" sz="4875" b="1" i="0" dirty="0">
                <a:solidFill>
                  <a:srgbClr val="EEB12A"/>
                </a:solidFill>
                <a:latin typeface="Calibri Bold" pitchFamily="34" charset="0"/>
                <a:ea typeface="Calibri Bold" pitchFamily="34" charset="-122"/>
                <a:cs typeface="Calibri Bold" pitchFamily="34" charset="-120"/>
              </a:rPr>
              <a:t>06:</a:t>
            </a:r>
            <a:r>
              <a:rPr lang="en-US" sz="4875" b="1" i="0" dirty="0">
                <a:solidFill>
                  <a:srgbClr val="000000"/>
                </a:solidFill>
                <a:latin typeface="Calibri Bold" pitchFamily="34" charset="0"/>
                <a:ea typeface="Calibri Bold" pitchFamily="34" charset="-122"/>
                <a:cs typeface="Calibri Bold" pitchFamily="34" charset="-120"/>
              </a:rPr>
              <a:t> Trading Execution</a:t>
            </a:r>
            <a:endParaRPr lang="en-US" sz="4875" dirty="0"/>
          </a:p>
        </p:txBody>
      </p:sp>
      <p:sp>
        <p:nvSpPr>
          <p:cNvPr id="11" name="Text 1"/>
          <p:cNvSpPr/>
          <p:nvPr/>
        </p:nvSpPr>
        <p:spPr>
          <a:xfrm>
            <a:off x="944880" y="9010650"/>
            <a:ext cx="1320800" cy="295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2175"/>
              </a:lnSpc>
            </a:pPr>
            <a:r>
              <a:rPr lang="en-US" sz="1875" b="0" i="0" dirty="0">
                <a:solidFill>
                  <a:srgbClr val="000000"/>
                </a:solidFill>
                <a:latin typeface="Calibri Regular" pitchFamily="34" charset="0"/>
                <a:ea typeface="Calibri Regular" pitchFamily="34" charset="-122"/>
                <a:cs typeface="Calibri Regular" pitchFamily="34" charset="-120"/>
              </a:rPr>
              <a:t>Resources:</a:t>
            </a:r>
            <a:endParaRPr lang="en-US" sz="1875" dirty="0"/>
          </a:p>
        </p:txBody>
      </p:sp>
      <p:sp>
        <p:nvSpPr>
          <p:cNvPr id="12" name="Text 2"/>
          <p:cNvSpPr/>
          <p:nvPr/>
        </p:nvSpPr>
        <p:spPr>
          <a:xfrm>
            <a:off x="2229485" y="9172575"/>
            <a:ext cx="6800850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3000"/>
              </a:lnSpc>
            </a:pPr>
            <a:r>
              <a:rPr lang="en-US" sz="2025" b="0" i="0" dirty="0">
                <a:solidFill>
                  <a:srgbClr val="000000"/>
                </a:solidFill>
                <a:latin typeface="Calibri Bold Italic" pitchFamily="34" charset="0"/>
                <a:ea typeface="Calibri Bold Italic" pitchFamily="34" charset="-122"/>
                <a:cs typeface="Calibri Bold Italic" pitchFamily="34" charset="-120"/>
                <a:hlinkClick r:id="rId17"/>
              </a:rPr>
              <a:t>https://www.tradestation.com/why-tradestation</a:t>
            </a:r>
            <a:endParaRPr lang="en-US" sz="2025" b="0" i="0" dirty="0">
              <a:solidFill>
                <a:srgbClr val="000000"/>
              </a:solidFill>
              <a:latin typeface="Calibri Bold Italic" pitchFamily="34" charset="0"/>
              <a:ea typeface="Calibri Bold Italic" pitchFamily="34" charset="-122"/>
              <a:cs typeface="Calibri Bold Italic" pitchFamily="34" charset="-120"/>
            </a:endParaRPr>
          </a:p>
          <a:p>
            <a:pPr algn="l">
              <a:lnSpc>
                <a:spcPts val="3000"/>
              </a:lnSpc>
            </a:pPr>
            <a:r>
              <a:rPr lang="en-US" sz="2025" b="0" i="0" dirty="0">
                <a:solidFill>
                  <a:srgbClr val="000000"/>
                </a:solidFill>
                <a:latin typeface="Calibri Bold Italic" pitchFamily="34" charset="0"/>
                <a:ea typeface="Calibri Bold Italic" pitchFamily="34" charset="-122"/>
                <a:cs typeface="Calibri Bold Italic" pitchFamily="34" charset="-120"/>
                <a:hlinkClick r:id="rId18"/>
              </a:rPr>
              <a:t>https://papers.ssrn.com/sol3/papers.cfm?abstract_id=4189239</a:t>
            </a:r>
            <a:endParaRPr lang="en-US" sz="2025" b="0" i="0" dirty="0">
              <a:solidFill>
                <a:srgbClr val="000000"/>
              </a:solidFill>
              <a:latin typeface="Calibri Bold Italic" pitchFamily="34" charset="0"/>
              <a:ea typeface="Calibri Bold Italic" pitchFamily="34" charset="-122"/>
              <a:cs typeface="Calibri Bold Italic" pitchFamily="34" charset="-120"/>
            </a:endParaRPr>
          </a:p>
          <a:p>
            <a:pPr algn="l">
              <a:lnSpc>
                <a:spcPts val="3000"/>
              </a:lnSpc>
            </a:pPr>
            <a:r>
              <a:rPr lang="en-US" sz="2025" b="0" i="0" dirty="0">
                <a:solidFill>
                  <a:srgbClr val="000000"/>
                </a:solidFill>
                <a:latin typeface="Calibri Bold Italic" pitchFamily="34" charset="0"/>
                <a:ea typeface="Calibri Bold Italic" pitchFamily="34" charset="-122"/>
                <a:cs typeface="Calibri Bold Italic" pitchFamily="34" charset="-120"/>
                <a:hlinkClick r:id="rId19"/>
              </a:rPr>
              <a:t>https://dydx.exchange/</a:t>
            </a:r>
            <a:endParaRPr lang="en-US" sz="2025" b="0" i="0" dirty="0">
              <a:solidFill>
                <a:srgbClr val="000000"/>
              </a:solidFill>
              <a:latin typeface="Calibri Bold Italic" pitchFamily="34" charset="0"/>
              <a:ea typeface="Calibri Bold Italic" pitchFamily="34" charset="-122"/>
              <a:cs typeface="Calibri Bold Italic" pitchFamily="34" charset="-120"/>
            </a:endParaRPr>
          </a:p>
        </p:txBody>
      </p:sp>
      <p:sp>
        <p:nvSpPr>
          <p:cNvPr id="13" name="Text 3"/>
          <p:cNvSpPr/>
          <p:nvPr/>
        </p:nvSpPr>
        <p:spPr>
          <a:xfrm>
            <a:off x="3533775" y="7029450"/>
            <a:ext cx="952500" cy="4095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3075"/>
              </a:lnSpc>
            </a:pPr>
            <a:r>
              <a:rPr lang="en-US" sz="2625" b="1" i="0" dirty="0">
                <a:solidFill>
                  <a:srgbClr val="000000"/>
                </a:solidFill>
                <a:latin typeface="Calibri Bold" pitchFamily="34" charset="0"/>
                <a:ea typeface="Calibri Bold" pitchFamily="34" charset="-122"/>
                <a:cs typeface="Calibri Bold" pitchFamily="34" charset="-120"/>
              </a:rPr>
              <a:t>Crypto</a:t>
            </a:r>
            <a:endParaRPr lang="en-US" sz="2625" dirty="0"/>
          </a:p>
        </p:txBody>
      </p:sp>
      <p:sp>
        <p:nvSpPr>
          <p:cNvPr id="14" name="Text 4"/>
          <p:cNvSpPr/>
          <p:nvPr/>
        </p:nvSpPr>
        <p:spPr>
          <a:xfrm>
            <a:off x="3724274" y="7724775"/>
            <a:ext cx="3540126" cy="8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3225"/>
              </a:lnSpc>
            </a:pPr>
            <a:r>
              <a:rPr lang="en-US" sz="2100" b="0" i="0" dirty="0">
                <a:solidFill>
                  <a:srgbClr val="000000"/>
                </a:solidFill>
                <a:latin typeface="Calibri Regular" pitchFamily="34" charset="0"/>
                <a:ea typeface="Calibri Regular" pitchFamily="34" charset="-122"/>
                <a:cs typeface="Calibri Regular" pitchFamily="34" charset="-120"/>
              </a:rPr>
              <a:t>Centralized (e.g. </a:t>
            </a:r>
            <a:r>
              <a:rPr lang="en-US" sz="2100" b="0" i="0" dirty="0" err="1">
                <a:solidFill>
                  <a:srgbClr val="000000"/>
                </a:solidFill>
                <a:latin typeface="Calibri Regular" pitchFamily="34" charset="0"/>
                <a:ea typeface="Calibri Regular" pitchFamily="34" charset="-122"/>
                <a:cs typeface="Calibri Regular" pitchFamily="34" charset="-120"/>
              </a:rPr>
              <a:t>Binance</a:t>
            </a:r>
            <a:r>
              <a:rPr lang="en-US" sz="2100" b="0" i="0" dirty="0">
                <a:solidFill>
                  <a:srgbClr val="000000"/>
                </a:solidFill>
                <a:latin typeface="Calibri Regular" pitchFamily="34" charset="0"/>
                <a:ea typeface="Calibri Regular" pitchFamily="34" charset="-122"/>
                <a:cs typeface="Calibri Regular" pitchFamily="34" charset="-120"/>
              </a:rPr>
              <a:t>)
Decentralized (e.g. </a:t>
            </a:r>
            <a:r>
              <a:rPr lang="en-US" sz="2100" b="0" i="0" dirty="0" err="1">
                <a:solidFill>
                  <a:srgbClr val="000000"/>
                </a:solidFill>
                <a:latin typeface="Calibri Regular" pitchFamily="34" charset="0"/>
                <a:ea typeface="Calibri Regular" pitchFamily="34" charset="-122"/>
                <a:cs typeface="Calibri Regular" pitchFamily="34" charset="-120"/>
              </a:rPr>
              <a:t>Uniswap</a:t>
            </a:r>
            <a:r>
              <a:rPr lang="en-US" sz="2100" b="0" i="0" dirty="0">
                <a:solidFill>
                  <a:srgbClr val="000000"/>
                </a:solidFill>
                <a:latin typeface="Calibri Regular" pitchFamily="34" charset="0"/>
                <a:ea typeface="Calibri Regular" pitchFamily="34" charset="-122"/>
                <a:cs typeface="Calibri Regular" pitchFamily="34" charset="-120"/>
              </a:rPr>
              <a:t>)</a:t>
            </a:r>
            <a:endParaRPr lang="en-US" sz="2100" dirty="0"/>
          </a:p>
        </p:txBody>
      </p:sp>
      <p:sp>
        <p:nvSpPr>
          <p:cNvPr id="15" name="Text 5"/>
          <p:cNvSpPr/>
          <p:nvPr/>
        </p:nvSpPr>
        <p:spPr>
          <a:xfrm>
            <a:off x="3533775" y="2657475"/>
            <a:ext cx="2371725" cy="4095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3075"/>
              </a:lnSpc>
            </a:pPr>
            <a:r>
              <a:rPr lang="en-US" sz="2625" b="1" i="0" dirty="0">
                <a:solidFill>
                  <a:srgbClr val="000000"/>
                </a:solidFill>
                <a:latin typeface="Calibri Bold" pitchFamily="34" charset="0"/>
                <a:ea typeface="Calibri Bold" pitchFamily="34" charset="-122"/>
                <a:cs typeface="Calibri Bold" pitchFamily="34" charset="-120"/>
              </a:rPr>
              <a:t>Exchange based?</a:t>
            </a:r>
            <a:endParaRPr lang="en-US" sz="2625" dirty="0"/>
          </a:p>
        </p:txBody>
      </p:sp>
      <p:sp>
        <p:nvSpPr>
          <p:cNvPr id="16" name="Text 6"/>
          <p:cNvSpPr/>
          <p:nvPr/>
        </p:nvSpPr>
        <p:spPr>
          <a:xfrm>
            <a:off x="3819525" y="3352801"/>
            <a:ext cx="4450715" cy="314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3225"/>
              </a:lnSpc>
            </a:pPr>
            <a:r>
              <a:rPr lang="en-US" sz="2100" dirty="0">
                <a:solidFill>
                  <a:srgbClr val="000000"/>
                </a:solidFill>
                <a:latin typeface="Calibri Regular" pitchFamily="34" charset="0"/>
                <a:ea typeface="Calibri Regular" pitchFamily="34" charset="-122"/>
                <a:cs typeface="Calibri Regular" pitchFamily="34" charset="-120"/>
              </a:rPr>
              <a:t>e</a:t>
            </a:r>
            <a:r>
              <a:rPr lang="en-US" sz="2100" b="0" i="0" dirty="0">
                <a:solidFill>
                  <a:srgbClr val="000000"/>
                </a:solidFill>
                <a:latin typeface="Calibri Regular" pitchFamily="34" charset="0"/>
                <a:ea typeface="Calibri Regular" pitchFamily="34" charset="-122"/>
                <a:cs typeface="Calibri Regular" pitchFamily="34" charset="-120"/>
              </a:rPr>
              <a:t>.g. Interactive Brokers/Trade Station </a:t>
            </a:r>
            <a:endParaRPr lang="en-US" sz="2100" dirty="0"/>
          </a:p>
        </p:txBody>
      </p:sp>
      <p:sp>
        <p:nvSpPr>
          <p:cNvPr id="17" name="Text 7"/>
          <p:cNvSpPr/>
          <p:nvPr/>
        </p:nvSpPr>
        <p:spPr>
          <a:xfrm>
            <a:off x="3810000" y="3857625"/>
            <a:ext cx="5210175" cy="20478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3225"/>
              </a:lnSpc>
            </a:pPr>
            <a:r>
              <a:rPr lang="en-US" sz="2100" b="0" i="1" dirty="0">
                <a:solidFill>
                  <a:srgbClr val="000000"/>
                </a:solidFill>
                <a:latin typeface="Calibri Regular" pitchFamily="34" charset="0"/>
                <a:ea typeface="Calibri Regular" pitchFamily="34" charset="-122"/>
                <a:cs typeface="Calibri Regular" pitchFamily="34" charset="-120"/>
              </a:rPr>
              <a:t>"coauthors placed 85,000 market trades at 6 different brokers. Same stock, same amount, same time. Findings? 1. Crazy price differences (-0.07% to -0.46%). 2. No way to predict it and 3. Paid Order Flow has no </a:t>
            </a:r>
            <a:r>
              <a:rPr lang="en-US" sz="2100" i="1" dirty="0">
                <a:solidFill>
                  <a:srgbClr val="000000"/>
                </a:solidFill>
                <a:latin typeface="Calibri Regular" pitchFamily="34" charset="0"/>
                <a:ea typeface="Calibri Regular" pitchFamily="34" charset="-122"/>
                <a:cs typeface="Calibri Regular" pitchFamily="34" charset="-120"/>
              </a:rPr>
              <a:t>impact.“ Schwartz et al</a:t>
            </a:r>
            <a:endParaRPr lang="en-US" sz="2100" i="1" dirty="0"/>
          </a:p>
        </p:txBody>
      </p:sp>
      <p:sp>
        <p:nvSpPr>
          <p:cNvPr id="18" name="Rectangle 17"/>
          <p:cNvSpPr/>
          <p:nvPr/>
        </p:nvSpPr>
        <p:spPr>
          <a:xfrm>
            <a:off x="13130712" y="6486525"/>
            <a:ext cx="2727960" cy="374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175"/>
              </a:lnSpc>
            </a:pPr>
            <a:r>
              <a:rPr lang="en-US" i="1" dirty="0">
                <a:solidFill>
                  <a:srgbClr val="000000"/>
                </a:solidFill>
                <a:latin typeface="Calibri Regular" pitchFamily="34" charset="0"/>
                <a:ea typeface="Calibri Regular" pitchFamily="34" charset="-122"/>
                <a:cs typeface="Calibri Regular" pitchFamily="34" charset="-120"/>
              </a:rPr>
              <a:t>Source: Singularity DAO</a:t>
            </a:r>
            <a:endParaRPr lang="en-US" i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0" y="952500"/>
            <a:ext cx="6477000" cy="752475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1428750" y="2171700"/>
            <a:ext cx="5143500" cy="55245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6572250" y="2171700"/>
            <a:ext cx="5143500" cy="552450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11715750" y="2171700"/>
            <a:ext cx="5143500" cy="552450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3009900" y="3943350"/>
            <a:ext cx="1981200" cy="1981200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8153400" y="3943350"/>
            <a:ext cx="1981200" cy="1981200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13296900" y="3943350"/>
            <a:ext cx="1981200" cy="1981200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2828925" y="3705225"/>
            <a:ext cx="2333625" cy="2552700"/>
          </a:xfrm>
          <a:prstGeom prst="rect">
            <a:avLst/>
          </a:prstGeom>
        </p:spPr>
      </p:pic>
      <p:pic>
        <p:nvPicPr>
          <p:cNvPr id="11" name="Image 9" descr="preencoded.png"/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/>
        </p:blipFill>
        <p:spPr>
          <a:xfrm>
            <a:off x="7715250" y="3705225"/>
            <a:ext cx="2857500" cy="2181444"/>
          </a:xfrm>
          <a:prstGeom prst="rect">
            <a:avLst/>
          </a:prstGeom>
        </p:spPr>
      </p:pic>
      <p:pic>
        <p:nvPicPr>
          <p:cNvPr id="12" name="Image 10" descr="preencoded.png"/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/>
        </p:blipFill>
        <p:spPr>
          <a:xfrm>
            <a:off x="12525375" y="3705225"/>
            <a:ext cx="3524250" cy="2181225"/>
          </a:xfrm>
          <a:prstGeom prst="rect">
            <a:avLst/>
          </a:prstGeom>
        </p:spPr>
      </p:pic>
      <p:sp>
        <p:nvSpPr>
          <p:cNvPr id="13" name="Text 0"/>
          <p:cNvSpPr/>
          <p:nvPr/>
        </p:nvSpPr>
        <p:spPr>
          <a:xfrm>
            <a:off x="1028700" y="952500"/>
            <a:ext cx="5448300" cy="7524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5700"/>
              </a:lnSpc>
            </a:pPr>
            <a:r>
              <a:rPr lang="en-US" sz="4875" b="1" i="0" dirty="0">
                <a:solidFill>
                  <a:srgbClr val="E27703"/>
                </a:solidFill>
                <a:latin typeface="Calibri Bold" pitchFamily="34" charset="0"/>
                <a:ea typeface="Calibri Bold" pitchFamily="34" charset="-122"/>
                <a:cs typeface="Calibri Bold" pitchFamily="34" charset="-120"/>
              </a:rPr>
              <a:t>07:</a:t>
            </a:r>
            <a:r>
              <a:rPr lang="en-US" sz="4875" b="1" i="0" dirty="0">
                <a:solidFill>
                  <a:srgbClr val="000000"/>
                </a:solidFill>
                <a:latin typeface="Calibri Bold" pitchFamily="34" charset="0"/>
                <a:ea typeface="Calibri Bold" pitchFamily="34" charset="-122"/>
                <a:cs typeface="Calibri Bold" pitchFamily="34" charset="-120"/>
              </a:rPr>
              <a:t> Operational Risks</a:t>
            </a:r>
            <a:endParaRPr lang="en-US" sz="4875" dirty="0"/>
          </a:p>
        </p:txBody>
      </p:sp>
      <p:sp>
        <p:nvSpPr>
          <p:cNvPr id="14" name="Text 1"/>
          <p:cNvSpPr/>
          <p:nvPr/>
        </p:nvSpPr>
        <p:spPr>
          <a:xfrm>
            <a:off x="2819400" y="5514975"/>
            <a:ext cx="2352675" cy="7429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2775"/>
              </a:lnSpc>
            </a:pPr>
            <a:r>
              <a:rPr lang="en-US" sz="2400" b="1" i="0" dirty="0">
                <a:solidFill>
                  <a:srgbClr val="000000"/>
                </a:solidFill>
                <a:latin typeface="Calibri Bold" pitchFamily="34" charset="0"/>
                <a:ea typeface="Calibri Bold" pitchFamily="34" charset="-122"/>
                <a:cs typeface="Calibri Bold" pitchFamily="34" charset="-120"/>
              </a:rPr>
              <a:t>Counter Party Risk</a:t>
            </a:r>
            <a:endParaRPr lang="en-US" sz="2400" dirty="0"/>
          </a:p>
        </p:txBody>
      </p:sp>
      <p:sp>
        <p:nvSpPr>
          <p:cNvPr id="15" name="Text 2"/>
          <p:cNvSpPr/>
          <p:nvPr/>
        </p:nvSpPr>
        <p:spPr>
          <a:xfrm>
            <a:off x="7696200" y="5514975"/>
            <a:ext cx="2876550" cy="3714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2775"/>
              </a:lnSpc>
            </a:pPr>
            <a:r>
              <a:rPr lang="en-US" sz="2400" b="1" i="0" dirty="0">
                <a:solidFill>
                  <a:srgbClr val="000000"/>
                </a:solidFill>
                <a:latin typeface="Calibri Bold" pitchFamily="34" charset="0"/>
                <a:ea typeface="Calibri Bold" pitchFamily="34" charset="-122"/>
                <a:cs typeface="Calibri Bold" pitchFamily="34" charset="-120"/>
              </a:rPr>
              <a:t>Other end of the trade</a:t>
            </a:r>
            <a:endParaRPr lang="en-US" sz="2400" dirty="0"/>
          </a:p>
        </p:txBody>
      </p:sp>
      <p:sp>
        <p:nvSpPr>
          <p:cNvPr id="16" name="Text 3"/>
          <p:cNvSpPr/>
          <p:nvPr/>
        </p:nvSpPr>
        <p:spPr>
          <a:xfrm>
            <a:off x="1852930" y="7772400"/>
            <a:ext cx="1256030" cy="295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2175"/>
              </a:lnSpc>
            </a:pPr>
            <a:r>
              <a:rPr lang="en-US" sz="1875" b="0" i="0" dirty="0">
                <a:solidFill>
                  <a:srgbClr val="000000"/>
                </a:solidFill>
                <a:latin typeface="Calibri Regular" pitchFamily="34" charset="0"/>
                <a:ea typeface="Calibri Regular" pitchFamily="34" charset="-122"/>
                <a:cs typeface="Calibri Regular" pitchFamily="34" charset="-120"/>
              </a:rPr>
              <a:t>Resources:</a:t>
            </a:r>
            <a:endParaRPr lang="en-US" sz="1875" dirty="0"/>
          </a:p>
        </p:txBody>
      </p:sp>
      <p:sp>
        <p:nvSpPr>
          <p:cNvPr id="17" name="Text 4"/>
          <p:cNvSpPr/>
          <p:nvPr/>
        </p:nvSpPr>
        <p:spPr>
          <a:xfrm>
            <a:off x="1857057" y="8265319"/>
            <a:ext cx="41529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1725"/>
              </a:lnSpc>
            </a:pPr>
            <a:r>
              <a:rPr lang="en-US" sz="1500" b="1" i="0" dirty="0">
                <a:solidFill>
                  <a:srgbClr val="000000"/>
                </a:solidFill>
                <a:latin typeface="Calibri Bold" pitchFamily="34" charset="0"/>
                <a:ea typeface="Calibri Bold" pitchFamily="34" charset="-122"/>
                <a:cs typeface="Calibri Bold" pitchFamily="34" charset="-120"/>
              </a:rPr>
              <a:t>Order-book modelling and market making strategies</a:t>
            </a:r>
            <a:endParaRPr lang="en-US" sz="1500" dirty="0"/>
          </a:p>
        </p:txBody>
      </p:sp>
      <p:sp>
        <p:nvSpPr>
          <p:cNvPr id="18" name="Text 5"/>
          <p:cNvSpPr/>
          <p:nvPr/>
        </p:nvSpPr>
        <p:spPr>
          <a:xfrm>
            <a:off x="1857057" y="8534400"/>
            <a:ext cx="3638550" cy="3143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2400"/>
              </a:lnSpc>
            </a:pPr>
            <a:r>
              <a:rPr lang="en-US" sz="2025" b="0" i="0" dirty="0">
                <a:solidFill>
                  <a:srgbClr val="000000"/>
                </a:solidFill>
                <a:latin typeface="Calibri Bold Italic" pitchFamily="34" charset="0"/>
                <a:ea typeface="Calibri Bold Italic" pitchFamily="34" charset="-122"/>
                <a:cs typeface="Calibri Bold Italic" pitchFamily="34" charset="-120"/>
                <a:hlinkClick r:id="rId17"/>
              </a:rPr>
              <a:t>https://arxiv.org/abs/1806.05101</a:t>
            </a:r>
            <a:endParaRPr lang="en-US" sz="2025" b="0" i="0" dirty="0">
              <a:solidFill>
                <a:srgbClr val="000000"/>
              </a:solidFill>
              <a:latin typeface="Calibri Bold Italic" pitchFamily="34" charset="0"/>
              <a:ea typeface="Calibri Bold Italic" pitchFamily="34" charset="-122"/>
              <a:cs typeface="Calibri Bold Italic" pitchFamily="34" charset="-120"/>
            </a:endParaRPr>
          </a:p>
          <a:p>
            <a:pPr algn="l">
              <a:lnSpc>
                <a:spcPts val="2400"/>
              </a:lnSpc>
            </a:pPr>
            <a:endParaRPr lang="en-US" sz="2025" dirty="0"/>
          </a:p>
        </p:txBody>
      </p:sp>
      <p:sp>
        <p:nvSpPr>
          <p:cNvPr id="19" name="Text 6"/>
          <p:cNvSpPr/>
          <p:nvPr/>
        </p:nvSpPr>
        <p:spPr>
          <a:xfrm>
            <a:off x="12515850" y="5514975"/>
            <a:ext cx="3543300" cy="3714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2775"/>
              </a:lnSpc>
            </a:pPr>
            <a:r>
              <a:rPr lang="en-US" sz="2400" b="1" i="0" dirty="0">
                <a:solidFill>
                  <a:srgbClr val="000000"/>
                </a:solidFill>
                <a:latin typeface="Calibri Bold" pitchFamily="34" charset="0"/>
                <a:ea typeface="Calibri Bold" pitchFamily="34" charset="-122"/>
                <a:cs typeface="Calibri Bold" pitchFamily="34" charset="-120"/>
              </a:rPr>
              <a:t>Fintech IT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543</Words>
  <Application>Microsoft Office PowerPoint</Application>
  <PresentationFormat>Custom</PresentationFormat>
  <Paragraphs>124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Bold</vt:lpstr>
      <vt:lpstr>Calibri Bold Italic</vt:lpstr>
      <vt:lpstr>Calibri Regular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Chris Poulin</cp:lastModifiedBy>
  <cp:revision>27</cp:revision>
  <dcterms:created xsi:type="dcterms:W3CDTF">2022-08-19T14:43:22Z</dcterms:created>
  <dcterms:modified xsi:type="dcterms:W3CDTF">2022-08-19T21:31:27Z</dcterms:modified>
</cp:coreProperties>
</file>